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72" r:id="rId2"/>
    <p:sldId id="292" r:id="rId3"/>
    <p:sldId id="336" r:id="rId4"/>
    <p:sldId id="351" r:id="rId5"/>
    <p:sldId id="413" r:id="rId6"/>
    <p:sldId id="414" r:id="rId7"/>
    <p:sldId id="352" r:id="rId8"/>
    <p:sldId id="416" r:id="rId9"/>
    <p:sldId id="420" r:id="rId10"/>
    <p:sldId id="422" r:id="rId11"/>
    <p:sldId id="425" r:id="rId12"/>
    <p:sldId id="423" r:id="rId13"/>
    <p:sldId id="427" r:id="rId14"/>
    <p:sldId id="429" r:id="rId15"/>
    <p:sldId id="430" r:id="rId16"/>
    <p:sldId id="424" r:id="rId17"/>
    <p:sldId id="434" r:id="rId18"/>
    <p:sldId id="418" r:id="rId19"/>
    <p:sldId id="337" r:id="rId20"/>
    <p:sldId id="419" r:id="rId21"/>
    <p:sldId id="394" r:id="rId22"/>
    <p:sldId id="396" r:id="rId23"/>
    <p:sldId id="417" r:id="rId24"/>
  </p:sldIdLst>
  <p:sldSz cx="12192000" cy="6858000"/>
  <p:notesSz cx="6858000" cy="9144000"/>
  <p:embeddedFontLst>
    <p:embeddedFont>
      <p:font typeface="Noto Sans KR" panose="020B0500000000000000" pitchFamily="34" charset="-128"/>
      <p:regular r:id="rId26"/>
      <p:bold r:id="rId27"/>
    </p:embeddedFont>
    <p:embeddedFont>
      <p:font typeface="Noto Sans KR Medium" panose="020B0500000000000000" pitchFamily="34" charset="-128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250" userDrawn="1">
          <p15:clr>
            <a:srgbClr val="A4A3A4"/>
          </p15:clr>
        </p15:guide>
        <p15:guide id="5" orient="horz" pos="1525" userDrawn="1">
          <p15:clr>
            <a:srgbClr val="A4A3A4"/>
          </p15:clr>
        </p15:guide>
        <p15:guide id="8" orient="horz" pos="2251" userDrawn="1">
          <p15:clr>
            <a:srgbClr val="A4A3A4"/>
          </p15:clr>
        </p15:guide>
        <p15:guide id="9" pos="461" userDrawn="1">
          <p15:clr>
            <a:srgbClr val="A4A3A4"/>
          </p15:clr>
        </p15:guide>
        <p15:guide id="10" pos="7242" userDrawn="1">
          <p15:clr>
            <a:srgbClr val="A4A3A4"/>
          </p15:clr>
        </p15:guide>
        <p15:guide id="11" pos="3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E4C"/>
    <a:srgbClr val="12A6DD"/>
    <a:srgbClr val="5CBFA3"/>
    <a:srgbClr val="000000"/>
    <a:srgbClr val="233F4D"/>
    <a:srgbClr val="F7F7F7"/>
    <a:srgbClr val="ECF6FC"/>
    <a:srgbClr val="1AB38F"/>
    <a:srgbClr val="A5A5A5"/>
    <a:srgbClr val="003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 autoAdjust="0"/>
    <p:restoredTop sz="79592" autoAdjust="0"/>
  </p:normalViewPr>
  <p:slideViewPr>
    <p:cSldViewPr snapToGrid="0" showGuides="1">
      <p:cViewPr varScale="1">
        <p:scale>
          <a:sx n="100" d="100"/>
          <a:sy n="100" d="100"/>
        </p:scale>
        <p:origin x="2064" y="176"/>
      </p:cViewPr>
      <p:guideLst>
        <p:guide orient="horz" pos="935"/>
        <p:guide pos="3250"/>
        <p:guide orient="horz" pos="1525"/>
        <p:guide orient="horz" pos="2251"/>
        <p:guide pos="461"/>
        <p:guide pos="7242"/>
        <p:guide pos="36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oto Sans KR Medium" panose="020B0500000000000000" pitchFamily="34" charset="-128"/>
                <a:ea typeface="Noto Sans KR Medium" panose="020B0500000000000000" pitchFamily="34" charset="-128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oto Sans KR Medium" panose="020B0500000000000000" pitchFamily="34" charset="-128"/>
                <a:ea typeface="Noto Sans KR Medium" panose="020B0500000000000000" pitchFamily="34" charset="-128"/>
              </a:defRPr>
            </a:lvl1pPr>
          </a:lstStyle>
          <a:p>
            <a:fld id="{9F841019-9F18-413F-B26E-0F558C84ABD5}" type="datetimeFigureOut">
              <a:rPr lang="ko-KR" altLang="en-US" smtClean="0"/>
              <a:pPr/>
              <a:t>2022. 10. 22.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oto Sans KR Medium" panose="020B0500000000000000" pitchFamily="34" charset="-128"/>
                <a:ea typeface="Noto Sans KR Medium" panose="020B0500000000000000" pitchFamily="34" charset="-128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oto Sans KR Medium" panose="020B0500000000000000" pitchFamily="34" charset="-128"/>
                <a:ea typeface="Noto Sans KR Medium" panose="020B0500000000000000" pitchFamily="34" charset="-128"/>
              </a:defRPr>
            </a:lvl1pPr>
          </a:lstStyle>
          <a:p>
            <a:fld id="{BD583F59-9E60-4ADF-A2BF-D60AC9F9208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257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Noto Sans KR Medium" panose="020B0500000000000000" pitchFamily="34" charset="-128"/>
        <a:ea typeface="Noto Sans KR Medium" panose="020B0500000000000000" pitchFamily="34" charset="-128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Noto Sans KR Medium" panose="020B0500000000000000" pitchFamily="34" charset="-128"/>
        <a:ea typeface="Noto Sans KR Medium" panose="020B0500000000000000" pitchFamily="34" charset="-128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Noto Sans KR Medium" panose="020B0500000000000000" pitchFamily="34" charset="-128"/>
        <a:ea typeface="Noto Sans KR Medium" panose="020B0500000000000000" pitchFamily="34" charset="-128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Noto Sans KR Medium" panose="020B0500000000000000" pitchFamily="34" charset="-128"/>
        <a:ea typeface="Noto Sans KR Medium" panose="020B0500000000000000" pitchFamily="34" charset="-128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Noto Sans KR Medium" panose="020B0500000000000000" pitchFamily="34" charset="-128"/>
        <a:ea typeface="Noto Sans KR Medium" panose="020B0500000000000000" pitchFamily="34" charset="-128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r>
              <a:rPr kumimoji="1" lang="en-US" altLang="ko-Kore-KR" dirty="0"/>
              <a:t>?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하나금융티아이</a:t>
            </a:r>
            <a:r>
              <a:rPr kumimoji="1" lang="ko-KR" altLang="en-US" dirty="0"/>
              <a:t> 채용연계 교육생 이정환입니다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힌트 발표 시작하겠습니다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151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짧은</a:t>
            </a:r>
            <a:r>
              <a:rPr kumimoji="1" lang="ko-KR" altLang="en-US" dirty="0"/>
              <a:t> 단위로 업데이트 요청이 필요한 기능은 주가 제공시스템에서 제공하는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로 정보를 받게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310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u="sng" dirty="0"/>
              <a:t>종목추천은 투자 기간에 따른 </a:t>
            </a:r>
            <a:r>
              <a:rPr kumimoji="1" lang="ko-KR" altLang="en-US" b="1" u="sng" dirty="0" err="1"/>
              <a:t>설정값에서</a:t>
            </a:r>
            <a:r>
              <a:rPr kumimoji="1" lang="ko-KR" altLang="en-US" b="1" u="sng" dirty="0"/>
              <a:t> 기울기를 통해 안정형부터 공격투자형까지 </a:t>
            </a:r>
            <a:r>
              <a:rPr kumimoji="1" lang="en-US" altLang="ko-KR" b="1" u="sng" dirty="0"/>
              <a:t>10</a:t>
            </a:r>
            <a:r>
              <a:rPr kumimoji="1" lang="ko-KR" altLang="en-US" b="1" u="sng" dirty="0" err="1"/>
              <a:t>종목씩</a:t>
            </a:r>
            <a:r>
              <a:rPr kumimoji="1" lang="ko-KR" altLang="en-US" b="1" u="sng" dirty="0"/>
              <a:t> 배치합니다</a:t>
            </a:r>
            <a:r>
              <a:rPr kumimoji="1" lang="en-US" altLang="ko-KR" b="1" u="sng" dirty="0"/>
              <a:t>.</a:t>
            </a:r>
            <a:r>
              <a:rPr kumimoji="1" lang="ko-KR" altLang="en-US" b="1" u="sng" dirty="0"/>
              <a:t> 이후</a:t>
            </a:r>
            <a:r>
              <a:rPr kumimoji="1" lang="en-US" altLang="ko-KR" b="1" u="sng" dirty="0"/>
              <a:t>,</a:t>
            </a:r>
            <a:r>
              <a:rPr kumimoji="1" lang="ko-KR" altLang="en-US" b="1" u="sng" dirty="0"/>
              <a:t> </a:t>
            </a:r>
            <a:r>
              <a:rPr kumimoji="1" lang="ko-KR" altLang="en-US" b="1" u="sng" dirty="0" err="1"/>
              <a:t>신마법공식을</a:t>
            </a:r>
            <a:r>
              <a:rPr kumimoji="1" lang="ko-KR" altLang="en-US" b="1" u="sng" dirty="0"/>
              <a:t> 적용하여 경우의 수마다 </a:t>
            </a:r>
            <a:r>
              <a:rPr kumimoji="1" lang="en-US" altLang="ko-KR" b="1" u="sng" dirty="0"/>
              <a:t>5</a:t>
            </a:r>
            <a:r>
              <a:rPr kumimoji="1" lang="ko-KR" altLang="en-US" b="1" u="sng" dirty="0" err="1"/>
              <a:t>종목씩</a:t>
            </a:r>
            <a:r>
              <a:rPr kumimoji="1" lang="ko-KR" altLang="en-US" b="1" u="sng" dirty="0"/>
              <a:t> 선정하여 추천하게 됩니다</a:t>
            </a:r>
            <a:r>
              <a:rPr kumimoji="1" lang="en-US" altLang="ko-KR" b="1" u="sng" dirty="0"/>
              <a:t>.</a:t>
            </a:r>
            <a:endParaRPr kumimoji="1" lang="en-US" altLang="ko-Kore-KR" b="1" u="sng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종목</a:t>
            </a:r>
            <a:r>
              <a:rPr kumimoji="1" lang="ko-KR" altLang="en-US" dirty="0"/>
              <a:t> 추천은 사용자가 선택한 투자기간에 따라 그 기간에서 최소값과 최대값을 이용하여 기울기를 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비교적 안전하게 주가가 변화하고 있는 종목을 선정하기 위해 상위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개 종목을 선정합니다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개 종목에서 상위에서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</a:t>
            </a:r>
            <a:r>
              <a:rPr kumimoji="1" lang="ko-KR" altLang="en-US" dirty="0" err="1"/>
              <a:t>종목씩</a:t>
            </a:r>
            <a:r>
              <a:rPr kumimoji="1" lang="ko-KR" altLang="en-US" dirty="0"/>
              <a:t> 안정형부터 공격투자형까지 배분합니다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신 마법공식을 적용하여 투자 성향별로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종목을 선정하여 추천합니다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656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주요 기능인 분석페이지에서는 주가 </a:t>
            </a:r>
            <a:r>
              <a:rPr kumimoji="1" lang="ko-KR" altLang="en-US" dirty="0" err="1"/>
              <a:t>일봉데이터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재무제표 등 약 천만건의 데이터를 다뤘는데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다음과 같이 인덱스 사용으로 성능을 개선 시켰습니다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415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000" u="sng" dirty="0"/>
              <a:t>분석페이지의 </a:t>
            </a:r>
            <a:r>
              <a:rPr kumimoji="1" lang="ko-KR" altLang="en-US" sz="1000" u="sng" dirty="0" err="1"/>
              <a:t>차트란은</a:t>
            </a:r>
            <a:r>
              <a:rPr kumimoji="1" lang="ko-KR" altLang="en-US" sz="1000" u="sng" dirty="0"/>
              <a:t> 이와 같은 지표를 포함하고 있습니다</a:t>
            </a:r>
            <a:r>
              <a:rPr kumimoji="1" lang="en-US" altLang="ko-KR" sz="1000" u="sng" dirty="0"/>
              <a:t>.</a:t>
            </a:r>
          </a:p>
          <a:p>
            <a:r>
              <a:rPr kumimoji="1" lang="ko-KR" altLang="en-US" sz="1000" u="sng" dirty="0" err="1"/>
              <a:t>볼린저</a:t>
            </a:r>
            <a:r>
              <a:rPr kumimoji="1" lang="ko-KR" altLang="en-US" sz="1000" u="sng" dirty="0"/>
              <a:t> 밴드는 이와 같이 값을 산출하여</a:t>
            </a:r>
            <a:r>
              <a:rPr kumimoji="1" lang="en-US" altLang="ko-KR" sz="1000" u="sng" dirty="0"/>
              <a:t>,</a:t>
            </a:r>
            <a:r>
              <a:rPr kumimoji="1" lang="ko-KR" altLang="en-US" sz="1000" u="sng" dirty="0"/>
              <a:t> 시각화 하였으며</a:t>
            </a:r>
            <a:r>
              <a:rPr kumimoji="1" lang="en-US" altLang="ko-KR" sz="1000" u="sng" dirty="0"/>
              <a:t>,</a:t>
            </a:r>
            <a:r>
              <a:rPr kumimoji="1" lang="ko-KR" altLang="en-US" sz="1000" u="sng" dirty="0"/>
              <a:t> 활용으로는 주로 밴드 </a:t>
            </a:r>
            <a:r>
              <a:rPr kumimoji="1" lang="ko-KR" altLang="en-US" sz="1000" u="sng" dirty="0" err="1"/>
              <a:t>이탈시</a:t>
            </a:r>
            <a:r>
              <a:rPr kumimoji="1" lang="ko-KR" altLang="en-US" sz="1000" u="sng" dirty="0"/>
              <a:t> 추세전환이 일어나므로 체크하여 </a:t>
            </a:r>
            <a:r>
              <a:rPr kumimoji="1" lang="ko-KR" altLang="en-US" sz="1000" u="sng" dirty="0" err="1"/>
              <a:t>활용가능합니다</a:t>
            </a:r>
            <a:r>
              <a:rPr kumimoji="1" lang="en-US" altLang="ko-KR" sz="1000" u="sng" dirty="0"/>
              <a:t>.</a:t>
            </a:r>
            <a:endParaRPr kumimoji="1" lang="en-US" altLang="ko-Kore-KR" sz="1000" u="sng" dirty="0"/>
          </a:p>
          <a:p>
            <a:endParaRPr kumimoji="1" lang="en-US" altLang="ko-Kore-KR" sz="1000" dirty="0"/>
          </a:p>
          <a:p>
            <a:r>
              <a:rPr kumimoji="1" lang="ko-Kore-KR" altLang="en-US" sz="1000" dirty="0"/>
              <a:t>이동평균선</a:t>
            </a:r>
            <a:r>
              <a:rPr kumimoji="1" lang="en-US" altLang="ko-Kore-KR" sz="1000" dirty="0"/>
              <a:t>:</a:t>
            </a:r>
            <a:r>
              <a:rPr kumimoji="1" lang="ko-KR" altLang="en-US" sz="1000" dirty="0"/>
              <a:t> 많이 쓰이는 </a:t>
            </a:r>
            <a:r>
              <a:rPr kumimoji="1" lang="en-US" altLang="ko-KR" sz="1000" dirty="0"/>
              <a:t>5,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20,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60,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120</a:t>
            </a:r>
            <a:r>
              <a:rPr kumimoji="1" lang="ko-KR" altLang="en-US" sz="1000" dirty="0"/>
              <a:t>일선만 구현했고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해당하는 일정기간의 주가의 산술평균 값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즉 일정기간 평균의 흐름</a:t>
            </a:r>
            <a:endParaRPr kumimoji="1" lang="en-US" altLang="ko-KR" sz="10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dirty="0" err="1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볼린저밴드</a:t>
            </a:r>
            <a:r>
              <a:rPr kumimoji="1" lang="en-US" altLang="ko-KR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kumimoji="1" lang="ko-KR" altLang="en-US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주가가 </a:t>
            </a:r>
            <a:r>
              <a:rPr kumimoji="1" lang="ko-KR" altLang="en-US" sz="1000" dirty="0" err="1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표준정규분표를</a:t>
            </a:r>
            <a:r>
              <a:rPr kumimoji="1" lang="ko-KR" altLang="en-US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따른다는 가정하에 고안된 지표</a:t>
            </a:r>
            <a:r>
              <a:rPr kumimoji="1" lang="en-US" altLang="ko-KR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kumimoji="1" lang="ko-KR" altLang="en-US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많이 쓰이는 </a:t>
            </a:r>
            <a:r>
              <a:rPr kumimoji="1" lang="en-US" altLang="ko-KR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</a:t>
            </a:r>
            <a:r>
              <a:rPr kumimoji="1" lang="ko-KR" altLang="en-US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</a:t>
            </a:r>
            <a:r>
              <a:rPr kumimoji="1" lang="en-US" altLang="ko-KR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kumimoji="1" lang="ko-KR" altLang="en-US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승수 밴드를 구현했습니다</a:t>
            </a:r>
            <a:r>
              <a:rPr kumimoji="1" lang="en-US" altLang="ko-KR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447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rtl="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지지 저항선은 캔들이 다음과 같은 패턴일때</a:t>
            </a:r>
            <a:r>
              <a:rPr kumimoji="1" lang="en-US" altLang="ko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,</a:t>
            </a:r>
            <a:r>
              <a:rPr kumimoji="1" lang="ko-KR" altLang="en-US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 형성되는데 이를 이용한 반복문으로 차트내에서 자동으로 생성되게 구현하였습니다</a:t>
            </a:r>
            <a:r>
              <a:rPr kumimoji="1" lang="en-US" altLang="ko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.</a:t>
            </a:r>
          </a:p>
          <a:p>
            <a:pPr marL="0" marR="0" indent="0" algn="l" rtl="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활용으로는 맨 앞 박스에서 생성된 저항선이 작용하고 있는 것을 볼 </a:t>
            </a:r>
            <a:r>
              <a:rPr kumimoji="1" lang="ko-KR" altLang="en-US" sz="1800" b="0" i="0" kern="1200" dirty="0" err="1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수있습니다</a:t>
            </a:r>
            <a:r>
              <a:rPr kumimoji="1" lang="en-US" altLang="ko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.</a:t>
            </a:r>
          </a:p>
          <a:p>
            <a:pPr marL="0" marR="0" indent="0" algn="l" rtl="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1" lang="en-US" altLang="ko-KR" sz="1800" b="0" i="0" kern="1200" dirty="0">
              <a:solidFill>
                <a:srgbClr val="181818"/>
              </a:solidFill>
              <a:effectLst/>
              <a:latin typeface="KoPubWorld돋움체 Medium" panose="00000600000000000000"/>
              <a:ea typeface="KoPubWorld돋움체 Medium" panose="00000600000000000000"/>
              <a:cs typeface="KoPubWorld돋움체 Medium" panose="00000600000000000000"/>
            </a:endParaRPr>
          </a:p>
          <a:p>
            <a:pPr marL="0" marR="0" indent="0" algn="l" rtl="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지지</a:t>
            </a:r>
            <a:r>
              <a:rPr kumimoji="1" lang="en-US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/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저항선</a:t>
            </a:r>
            <a:r>
              <a:rPr kumimoji="1" lang="en-US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: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 </a:t>
            </a:r>
            <a:r>
              <a:rPr kumimoji="1" lang="en-US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5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개의 </a:t>
            </a:r>
            <a:r>
              <a:rPr kumimoji="1" lang="ko-KR" altLang="ko-Kore-KR" sz="1800" b="0" i="0" kern="1200" dirty="0" err="1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캔들에서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 중간 캔들 고점이 가장 높고</a:t>
            </a:r>
            <a:r>
              <a:rPr kumimoji="1" lang="en-US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,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 </a:t>
            </a:r>
            <a:r>
              <a:rPr kumimoji="1" lang="en-US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2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번째와 </a:t>
            </a:r>
            <a:r>
              <a:rPr kumimoji="1" lang="en-US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4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번째 캔들의 고점이 중간 캔들보다 낮으면 저항이 있다</a:t>
            </a:r>
            <a:r>
              <a:rPr kumimoji="1" lang="en-US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 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판단</a:t>
            </a:r>
            <a:r>
              <a:rPr kumimoji="1" lang="en-US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,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 이후에 중복 검사 수행</a:t>
            </a:r>
            <a:r>
              <a:rPr kumimoji="1" lang="en-US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,</a:t>
            </a:r>
            <a:r>
              <a:rPr kumimoji="1" lang="ko-KR" altLang="ko-Kore-KR" sz="1800" b="0" i="0" kern="1200" dirty="0">
                <a:solidFill>
                  <a:srgbClr val="181818"/>
                </a:solidFill>
                <a:effectLst/>
                <a:latin typeface="KoPubWorld돋움체 Medium" panose="00000600000000000000"/>
                <a:ea typeface="KoPubWorld돋움체 Medium" panose="00000600000000000000"/>
                <a:cs typeface="KoPubWorld돋움체 Medium" panose="00000600000000000000"/>
              </a:rPr>
              <a:t> 값 반환 및 시각화</a:t>
            </a:r>
            <a:endParaRPr lang="ko-Kore-KR" altLang="ko-Kore-KR" sz="12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959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RSI</a:t>
            </a:r>
            <a:r>
              <a:rPr kumimoji="1" lang="ko-KR" altLang="en-US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kumimoji="1" lang="en-US" altLang="ko-KR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MACD</a:t>
            </a:r>
            <a:r>
              <a:rPr kumimoji="1" lang="ko-KR" altLang="en-US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지표는 </a:t>
            </a:r>
            <a:r>
              <a:rPr kumimoji="1" lang="ko-KR" altLang="en-US" sz="1000" b="1" u="sng" dirty="0" err="1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이와같이</a:t>
            </a:r>
            <a:r>
              <a:rPr kumimoji="1" lang="ko-KR" altLang="en-US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값을 산출하여 시각화 하였으며</a:t>
            </a:r>
            <a:r>
              <a:rPr kumimoji="1" lang="en-US" altLang="ko-KR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활용방법으로는</a:t>
            </a:r>
            <a:r>
              <a:rPr kumimoji="1" lang="en-US" altLang="ko-KR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RSI</a:t>
            </a:r>
            <a:r>
              <a:rPr kumimoji="1" lang="ko-KR" altLang="en-US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</a:t>
            </a:r>
            <a:r>
              <a:rPr kumimoji="1" lang="ko-KR" altLang="en-US" sz="1000" b="1" u="sng" dirty="0" err="1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과매수</a:t>
            </a:r>
            <a:r>
              <a:rPr kumimoji="1" lang="en-US" altLang="ko-KR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1000" b="1" u="sng" dirty="0" err="1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과매도</a:t>
            </a:r>
            <a:r>
              <a:rPr kumimoji="1" lang="ko-KR" altLang="en-US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구간에서 </a:t>
            </a:r>
            <a:r>
              <a:rPr kumimoji="1" lang="en-US" altLang="ko-KR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MACD</a:t>
            </a:r>
            <a:r>
              <a:rPr kumimoji="1" lang="ko-KR" altLang="en-US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교차점에서 추세전환이 일어날 가능성이 크므로 해당 시점에서 </a:t>
            </a:r>
            <a:r>
              <a:rPr kumimoji="1" lang="ko-KR" altLang="en-US" sz="1000" b="1" u="sng" dirty="0" err="1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활용가능합니다</a:t>
            </a:r>
            <a:r>
              <a:rPr kumimoji="1" lang="en-US" altLang="ko-KR" sz="1000" b="1" u="sng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RSI:</a:t>
            </a:r>
            <a:r>
              <a:rPr kumimoji="1" lang="ko-KR" altLang="en-US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상대강도지수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(RSI)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b="1" i="1" u="sng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대표적인 모멘텀</a:t>
            </a:r>
            <a:r>
              <a:rPr lang="en-US" altLang="ko-KR" sz="1200" b="1" i="1" u="sng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ko-KR" altLang="en-US" sz="1200" b="1" i="1" u="sng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운동량</a:t>
            </a:r>
            <a:r>
              <a:rPr lang="en-US" altLang="ko-KR" sz="1200" b="1" i="1" u="sng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b="1" i="1" u="sng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지표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로서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가격의 변하는 속도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를 나타냅니다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일정기간 동안의 주가 상승폭의 평균값을 일정기간 동안의 주가 상승폭의 평균값과 일정기간 동안의 주가 하락폭의 평균값으로 나누어 계산하게 되며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, 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100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까지 값을 가지게 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일반적으로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70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이상은 과매수상태로 가격이 하락할 확률이 높다고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볼수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있으며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30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이하는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과매도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상태로 가격이 상승할 확률이 높다고 볼 수 있습니다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**</a:t>
            </a:r>
            <a:r>
              <a:rPr lang="en-US" altLang="ko-Kore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RSI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지표와 함께 언급되는 용어로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다이버전스가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다이버전스란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가격은 상승하는데 </a:t>
            </a:r>
            <a:r>
              <a:rPr lang="en-US" altLang="ko-Kore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RSI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는 떨어지거나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반대로 가격이 하락하는데 </a:t>
            </a:r>
            <a:r>
              <a:rPr lang="en-US" altLang="ko-Kore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RSI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가 상승하는 현상으로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이는 현재의 추세가 약화됨을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다이버전스를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이용한 매매에 있어서 가장 중요한 것은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다이버전스를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미리 예측해서는 안 되고 반드시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다이버전스를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확인한 후 매매해야 한다는 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kumimoji="1" lang="en-US" altLang="ko-KR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MACD:</a:t>
            </a:r>
            <a:r>
              <a:rPr kumimoji="1" lang="ko-KR" altLang="en-US" sz="10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이동평균수렴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확산지수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ore-KR" sz="1200" b="1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MACD)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는 </a:t>
            </a:r>
            <a:r>
              <a:rPr lang="ko-KR" altLang="en-US" sz="1200" b="1" i="1" u="sng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대표적인 추세 지표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로서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장단기 이동평균선의 차이를 이용하여 매매신호를 포착하려는 지표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장기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이평선과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단기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이평선이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서로 멀어지게 되면 언젠가는 다시 가까워져 서로 교차하게 된다는 성질을 이용합니다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우선 장기 지수이동평균선과 단기 지수이동평균선의 벌어진 차이를 산출하여 </a:t>
            </a:r>
            <a:r>
              <a:rPr lang="en-US" altLang="ko-Kore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MACD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곡선을 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일반적으로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26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일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이평선과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12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일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이평을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이용합니다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 </a:t>
            </a:r>
            <a:r>
              <a:rPr lang="en-US" altLang="ko-Kore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MACD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곡선을 다시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9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일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이평선으로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작성한 시그널</a:t>
            </a:r>
            <a:r>
              <a:rPr lang="en-US" altLang="ko-Kore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곡선을 구합니다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en-US" altLang="ko-Kore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MACD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곡선과 시그널 곡선이 교차할 때가 바로 매매시점으로 볼 수 있습니다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en-US" altLang="ko-Kore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MACD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곡선이 시그널 곡선 아래로 이동하면 이는 일반적으로 하락세를 나타냅니다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lang="en-US" altLang="ko-Kore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MACD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곡선이 시그널 곡선 위로 이동하면 일반적으로 상승 가능성을 나타내는 것으로 간주됩니다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algn="l"/>
            <a:r>
              <a:rPr kumimoji="1" lang="en-US" altLang="ko-KR" sz="1200" b="0" i="0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** </a:t>
            </a:r>
            <a:r>
              <a:rPr kumimoji="1" lang="en-US" altLang="ko-KR" sz="1200" b="0" i="0" dirty="0" err="1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oandas.</a:t>
            </a:r>
            <a:r>
              <a:rPr lang="en-US" altLang="ko-Kore-KR" sz="1200" dirty="0" err="1"/>
              <a:t>ewm</a:t>
            </a:r>
            <a:r>
              <a:rPr lang="en-US" altLang="ko-Kore-KR" sz="1200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-apple-system"/>
              </a:rPr>
              <a:t>지수가중함수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-apple-system"/>
              </a:rPr>
              <a:t>).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-apple-system"/>
              </a:rPr>
              <a:t>지수가중함수는 오래된 데이터에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-apple-system"/>
              </a:rPr>
              <a:t>지수감쇠를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-apple-system"/>
              </a:rPr>
              <a:t> 적용하여 최근 데이터가 더 큰 영향을 끼지도록 가중치를 주는 함수입니다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br>
              <a:rPr lang="ko-KR" altLang="en-US" sz="1200" dirty="0"/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-apple-system"/>
              </a:rPr>
              <a:t>보통 추가 메서드로 </a:t>
            </a:r>
            <a:r>
              <a:rPr lang="en-US" altLang="ko-Kore-KR" sz="1200" dirty="0"/>
              <a:t>mean()</a:t>
            </a:r>
            <a:r>
              <a:rPr lang="en-US" altLang="ko-Kore-KR" sz="1200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-apple-system"/>
              </a:rPr>
              <a:t>을 사용해서 </a:t>
            </a:r>
            <a:r>
              <a:rPr lang="ko-KR" altLang="en-US" sz="1200" dirty="0"/>
              <a:t>지수가중평균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-apple-system"/>
              </a:rPr>
              <a:t>으로 사용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kumimoji="1" lang="en-US" altLang="ko-KR" sz="100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499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 예측입니다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</a:t>
            </a:r>
            <a:r>
              <a:rPr kumimoji="1" lang="ko-KR" altLang="en-US" dirty="0" err="1"/>
              <a:t>프랙탈</a:t>
            </a:r>
            <a:r>
              <a:rPr kumimoji="1" lang="ko-KR" altLang="en-US" dirty="0"/>
              <a:t> 기반입니다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주식이 매매되는 과정에서 어떠한 </a:t>
            </a:r>
            <a:r>
              <a:rPr kumimoji="1" lang="ko-KR" altLang="en-US" dirty="0" err="1"/>
              <a:t>프랙탈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비슷한 패턴이 나타나는 경우가 많습니다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일정기간의 패턴을 코사인 유사도로 과거데이터에서 </a:t>
            </a:r>
            <a:r>
              <a:rPr kumimoji="1" lang="ko-KR" altLang="en-US" dirty="0" err="1"/>
              <a:t>찾아내어시각화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다음과 같이 구현되며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찾은 </a:t>
            </a:r>
            <a:r>
              <a:rPr kumimoji="1" lang="ko-KR" altLang="en-US" dirty="0" err="1"/>
              <a:t>프랙탈의</a:t>
            </a:r>
            <a:r>
              <a:rPr kumimoji="1" lang="ko-KR" altLang="en-US" dirty="0"/>
              <a:t> 움직이는 모양을 가지고 추세를 예측해볼 수 있겠습니다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프랙탈</a:t>
            </a:r>
            <a:r>
              <a:rPr kumimoji="1" lang="ko-KR" altLang="en-US" dirty="0"/>
              <a:t> 패턴 기반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만델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브로트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프랙탈</a:t>
            </a:r>
            <a:r>
              <a:rPr kumimoji="1" lang="ko-KR" altLang="en-US" dirty="0"/>
              <a:t> 이론</a:t>
            </a:r>
            <a:endParaRPr kumimoji="1" lang="en-US" altLang="ko-KR" dirty="0"/>
          </a:p>
          <a:p>
            <a:r>
              <a:rPr kumimoji="1" lang="ko-KR" altLang="en-US" dirty="0" err="1"/>
              <a:t>프로펫</a:t>
            </a:r>
            <a:r>
              <a:rPr kumimoji="1" lang="ko-KR" altLang="en-US" dirty="0"/>
              <a:t> 모델 기반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 메타</a:t>
            </a:r>
            <a:r>
              <a:rPr kumimoji="1" lang="en-US" altLang="ko-KR" dirty="0"/>
              <a:t>(</a:t>
            </a:r>
            <a:r>
              <a:rPr kumimoji="1" lang="ko-KR" altLang="en-US" dirty="0"/>
              <a:t>구 페이스북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만든 시계열 예측 라이브러리</a:t>
            </a:r>
            <a:endParaRPr kumimoji="1" lang="en-US" altLang="ko-KR" dirty="0"/>
          </a:p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함초롬바탕"/>
              </a:rPr>
              <a:t>우리는 이번에는 데이터의 패턴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함초롬바탕"/>
              </a:rPr>
              <a:t>(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함초롬바탕"/>
              </a:rPr>
              <a:t>방향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함초롬바탕"/>
              </a:rPr>
              <a:t>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함초롬바탕"/>
              </a:rPr>
              <a:t>에만 관심이 있으므로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함초롬바탕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함초롬바탕"/>
              </a:rPr>
              <a:t>두 데이터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함초롬바탕"/>
              </a:rPr>
              <a:t>(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함초롬바탕"/>
              </a:rPr>
              <a:t>벡터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함초롬바탕"/>
              </a:rPr>
              <a:t>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함초롬바탕"/>
              </a:rPr>
              <a:t>가 이루는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함초롬바탕"/>
              </a:rPr>
              <a:t>사잇각으로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함초롬바탕"/>
              </a:rPr>
              <a:t> 유사도를 측정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함초롬바탕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600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프로펫</a:t>
            </a:r>
            <a:r>
              <a:rPr kumimoji="1" lang="ko-KR" altLang="en-US" dirty="0"/>
              <a:t> 모델 기반입니다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 메타</a:t>
            </a:r>
            <a:r>
              <a:rPr kumimoji="1" lang="en-US" altLang="ko-KR" dirty="0"/>
              <a:t>(</a:t>
            </a:r>
            <a:r>
              <a:rPr kumimoji="1" lang="ko-KR" altLang="en-US" dirty="0"/>
              <a:t>구 페이스북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만든 </a:t>
            </a:r>
            <a:r>
              <a:rPr kumimoji="1" lang="ko-KR" altLang="en-US" dirty="0" err="1"/>
              <a:t>에측</a:t>
            </a:r>
            <a:r>
              <a:rPr kumimoji="1" lang="ko-KR" altLang="en-US" dirty="0"/>
              <a:t> 라이브러리를 사용해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간단한 파라미터 조정으로 민감성을 조절할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크로스 </a:t>
            </a:r>
            <a:r>
              <a:rPr kumimoji="1" lang="ko-KR" altLang="en-US" dirty="0" err="1"/>
              <a:t>밸리데이션</a:t>
            </a:r>
            <a:r>
              <a:rPr kumimoji="1" lang="ko-KR" altLang="en-US" dirty="0"/>
              <a:t> 즉 교차검증을 통해 적절한 파라미터 값을 찾아내어 오차율을 </a:t>
            </a:r>
            <a:r>
              <a:rPr kumimoji="1" lang="ko-KR" altLang="en-US" dirty="0" err="1"/>
              <a:t>절반가까이</a:t>
            </a:r>
            <a:r>
              <a:rPr kumimoji="1" lang="ko-KR" altLang="en-US" dirty="0"/>
              <a:t> 줄여보았습니다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구현 모습은 다음과 같습니다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프랙탈</a:t>
            </a:r>
            <a:r>
              <a:rPr kumimoji="1" lang="ko-KR" altLang="en-US" dirty="0"/>
              <a:t> 패턴 기반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만델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브로트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프랙탈</a:t>
            </a:r>
            <a:r>
              <a:rPr kumimoji="1" lang="ko-KR" altLang="en-US" dirty="0"/>
              <a:t> 이론</a:t>
            </a:r>
            <a:endParaRPr kumimoji="1" lang="en-US" altLang="ko-KR" dirty="0"/>
          </a:p>
          <a:p>
            <a:r>
              <a:rPr kumimoji="1" lang="ko-KR" altLang="en-US" dirty="0" err="1"/>
              <a:t>프로펫</a:t>
            </a:r>
            <a:r>
              <a:rPr kumimoji="1" lang="ko-KR" altLang="en-US" dirty="0"/>
              <a:t> 모델 기반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 메타</a:t>
            </a:r>
            <a:r>
              <a:rPr kumimoji="1" lang="en-US" altLang="ko-KR" dirty="0"/>
              <a:t>(</a:t>
            </a:r>
            <a:r>
              <a:rPr kumimoji="1" lang="ko-KR" altLang="en-US" dirty="0"/>
              <a:t>구 페이스북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만든 시계열 예측 라이브러리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630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시연영상 함께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5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412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목차로 발표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31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보완사항 및 후기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18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보완사항입니다</a:t>
            </a:r>
            <a:r>
              <a:rPr kumimoji="1" lang="en-US" altLang="ko-Kore-KR" dirty="0"/>
              <a:t>.</a:t>
            </a:r>
          </a:p>
          <a:p>
            <a:r>
              <a:rPr kumimoji="1" lang="ko-KR" altLang="en-US" dirty="0"/>
              <a:t>첫째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투자 성향 진단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보완할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둘째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짧은 기간 업데이트 되는 주가는 </a:t>
            </a:r>
            <a:r>
              <a:rPr kumimoji="1" lang="ko-KR" altLang="en-US" dirty="0" err="1"/>
              <a:t>크롤링</a:t>
            </a:r>
            <a:r>
              <a:rPr kumimoji="1" lang="ko-KR" altLang="en-US" dirty="0"/>
              <a:t> 기반이라 기본적으로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분 지연된 데이터이고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제한이 많습니다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웹소켓과</a:t>
            </a:r>
            <a:r>
              <a:rPr kumimoji="1" lang="ko-KR" altLang="en-US" dirty="0"/>
              <a:t> 증권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마이그레이하여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보완예정입니다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셋째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분석을 기반으로 사용자가 테스트 </a:t>
            </a:r>
            <a:r>
              <a:rPr kumimoji="1" lang="ko-KR" altLang="en-US" dirty="0" err="1"/>
              <a:t>해볼수</a:t>
            </a:r>
            <a:r>
              <a:rPr kumimoji="1" lang="ko-KR" altLang="en-US" dirty="0"/>
              <a:t> 있도록 실시간 매수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매도 기능을 </a:t>
            </a:r>
            <a:r>
              <a:rPr kumimoji="1" lang="ko-KR" altLang="en-US" dirty="0" err="1"/>
              <a:t>추가예정입니다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넷째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주식을 처음 접하는 사람들을 위해 차트 활용법을 추가할 예정입니다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216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후기입니다</a:t>
            </a:r>
            <a:r>
              <a:rPr kumimoji="1" lang="en-US" altLang="ko-Kore-KR" dirty="0"/>
              <a:t>.</a:t>
            </a:r>
          </a:p>
          <a:p>
            <a:r>
              <a:rPr kumimoji="1" lang="ko-KR" altLang="en-US" dirty="0"/>
              <a:t>비전공자로서 초반 학습부분에서 어려움이 조금 있었지만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매일같이 나머지 학습과 새벽까지 학습하며 보완하였습니다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프로젝트를 무엇보다 실사용을 해보고자 하는 목적을 가지고 진행하니 힘들었지만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뿌듯했습니다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프로젝트를 하며 사건이 하나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데이터베이스를 </a:t>
            </a:r>
            <a:r>
              <a:rPr kumimoji="1" lang="ko-KR" altLang="en-US" dirty="0" err="1"/>
              <a:t>해킹당했었는데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개발자가 개발만 </a:t>
            </a:r>
            <a:r>
              <a:rPr kumimoji="1" lang="ko-KR" altLang="en-US" dirty="0" err="1"/>
              <a:t>하는것이</a:t>
            </a:r>
            <a:r>
              <a:rPr kumimoji="1" lang="ko-KR" altLang="en-US" dirty="0"/>
              <a:t> 아니라 보안 등 부수적인 것들도 신경을 </a:t>
            </a:r>
            <a:r>
              <a:rPr kumimoji="1" lang="ko-KR" altLang="en-US" dirty="0" err="1"/>
              <a:t>써야한다는</a:t>
            </a:r>
            <a:r>
              <a:rPr kumimoji="1" lang="ko-KR" altLang="en-US" dirty="0"/>
              <a:t> 경각심과 공부의 필요성을 느꼈습니다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교육기간동안 </a:t>
            </a:r>
            <a:r>
              <a:rPr kumimoji="1" lang="ko-KR" altLang="en-US" dirty="0" err="1"/>
              <a:t>개발자로서의</a:t>
            </a:r>
            <a:r>
              <a:rPr kumimoji="1" lang="ko-KR" altLang="en-US" dirty="0"/>
              <a:t> 기초와 마음가짐을 다질 수 있었던 유의미한 시간이었다고 생각합니다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1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합불</a:t>
            </a:r>
            <a:r>
              <a:rPr kumimoji="1" lang="ko-KR" altLang="en-US" dirty="0"/>
              <a:t> 여부를 떠나 이런 기회를 주셔서 감사드리고 프로젝트 힌트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발표 마치겠습니다</a:t>
            </a:r>
            <a:r>
              <a:rPr kumimoji="1" lang="en-US" altLang="ko-KR" dirty="0"/>
              <a:t>.</a:t>
            </a:r>
            <a:r>
              <a:rPr kumimoji="1" lang="ko-KR" altLang="en-US"/>
              <a:t> </a:t>
            </a:r>
            <a:r>
              <a:rPr kumimoji="1" lang="ko-Kore-KR" altLang="en-US"/>
              <a:t>경청해</a:t>
            </a:r>
            <a:r>
              <a:rPr kumimoji="1" lang="ko-KR" altLang="en-US" dirty="0"/>
              <a:t> 주셔서 감사합니다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10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주식 거래 이용자수와 무분별한 투자가 증가함에 따라 많은 사람들이 수익률 부진을 겪고</a:t>
            </a:r>
            <a:r>
              <a:rPr lang="en-US" altLang="ko-KR" dirty="0"/>
              <a:t>,</a:t>
            </a:r>
            <a:r>
              <a:rPr lang="ko-KR" altLang="en-US" dirty="0"/>
              <a:t> 부정적인 결과가 나오고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6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같은 배경과 개인적으로도 주식에 관심이 많아 정말 개발하고 싶어서 투자자들에게 힌트를 줄 수 있는 플랫폼을 만들고 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2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구성입니다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91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메인페이지와</a:t>
            </a:r>
            <a:r>
              <a:rPr kumimoji="1" lang="ko-KR" altLang="en-US" dirty="0"/>
              <a:t> 주요 기능인 분석 페이지로 이루어져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주가 제공 시스템을 구성하였습니다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사용 프레임워크는 다음과 같고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주식 제공시스템은 오라클 클라우드에 대용량데이터를 위해서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이용한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과 플라스크 서버를 올리고 호스팅하여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 요청할 수 있도록 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26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설명이 필요한 기능들에 대해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11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kumimoji="1" lang="ko-KR" altLang="en-US" dirty="0"/>
              <a:t>급상승 키워드는 </a:t>
            </a:r>
            <a:r>
              <a:rPr kumimoji="1" lang="ko-KR" altLang="en-US" dirty="0" err="1"/>
              <a:t>파이썬의</a:t>
            </a:r>
            <a:r>
              <a:rPr kumimoji="1" lang="ko-KR" altLang="en-US" dirty="0"/>
              <a:t> 한국어 형태소 분석기인 </a:t>
            </a:r>
            <a:r>
              <a:rPr kumimoji="1" lang="en-US" altLang="ko-KR" dirty="0" err="1"/>
              <a:t>KoNLPy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라이브러리를 이용해 명사를 추출하고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단어 이상의 </a:t>
            </a:r>
            <a:r>
              <a:rPr kumimoji="1" lang="ko-KR" altLang="en-US" dirty="0" err="1"/>
              <a:t>불용어</a:t>
            </a:r>
            <a:r>
              <a:rPr kumimoji="1" lang="ko-KR" altLang="en-US" dirty="0"/>
              <a:t> 처리를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프론트에서 키워드와 빈도수를 </a:t>
            </a:r>
            <a:r>
              <a:rPr kumimoji="1" lang="ko-KR" altLang="en-US" dirty="0" err="1"/>
              <a:t>반환받으면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워드클라우드</a:t>
            </a:r>
            <a:r>
              <a:rPr kumimoji="1" lang="ko-KR" altLang="en-US" dirty="0"/>
              <a:t> 형태로 시각화 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키워드 </a:t>
            </a:r>
            <a:r>
              <a:rPr kumimoji="1" lang="ko-KR" altLang="en-US" dirty="0" err="1"/>
              <a:t>선택시</a:t>
            </a:r>
            <a:r>
              <a:rPr kumimoji="1" lang="ko-KR" altLang="en-US" dirty="0"/>
              <a:t> 해당 키워드에 관련된 종목과 뉴스가 검색됩니다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31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CDDCDAF-E97C-462E-9D9D-0AC609511CB8}"/>
              </a:ext>
            </a:extLst>
          </p:cNvPr>
          <p:cNvSpPr/>
          <p:nvPr userDrawn="1"/>
        </p:nvSpPr>
        <p:spPr>
          <a:xfrm>
            <a:off x="0" y="1524902"/>
            <a:ext cx="12192000" cy="5333099"/>
          </a:xfrm>
          <a:custGeom>
            <a:avLst/>
            <a:gdLst>
              <a:gd name="connsiteX0" fmla="*/ 0 w 12192000"/>
              <a:gd name="connsiteY0" fmla="*/ 0 h 5333099"/>
              <a:gd name="connsiteX1" fmla="*/ 22748 w 12192000"/>
              <a:gd name="connsiteY1" fmla="*/ 2311 h 5333099"/>
              <a:gd name="connsiteX2" fmla="*/ 8826500 w 12192000"/>
              <a:gd name="connsiteY2" fmla="*/ 907639 h 5333099"/>
              <a:gd name="connsiteX3" fmla="*/ 12036875 w 12192000"/>
              <a:gd name="connsiteY3" fmla="*/ 162450 h 5333099"/>
              <a:gd name="connsiteX4" fmla="*/ 12192000 w 12192000"/>
              <a:gd name="connsiteY4" fmla="*/ 88673 h 5333099"/>
              <a:gd name="connsiteX5" fmla="*/ 12192000 w 12192000"/>
              <a:gd name="connsiteY5" fmla="*/ 5333099 h 5333099"/>
              <a:gd name="connsiteX6" fmla="*/ 0 w 12192000"/>
              <a:gd name="connsiteY6" fmla="*/ 5333099 h 533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33099">
                <a:moveTo>
                  <a:pt x="0" y="0"/>
                </a:moveTo>
                <a:lnTo>
                  <a:pt x="22748" y="2311"/>
                </a:lnTo>
                <a:cubicBezTo>
                  <a:pt x="1607317" y="147361"/>
                  <a:pt x="6686108" y="947251"/>
                  <a:pt x="8826500" y="907639"/>
                </a:cubicBezTo>
                <a:cubicBezTo>
                  <a:pt x="10298019" y="880406"/>
                  <a:pt x="11310913" y="500441"/>
                  <a:pt x="12036875" y="162450"/>
                </a:cubicBezTo>
                <a:lnTo>
                  <a:pt x="12192000" y="88673"/>
                </a:lnTo>
                <a:lnTo>
                  <a:pt x="12192000" y="5333099"/>
                </a:lnTo>
                <a:lnTo>
                  <a:pt x="0" y="5333099"/>
                </a:lnTo>
                <a:close/>
              </a:path>
            </a:pathLst>
          </a:custGeom>
          <a:solidFill>
            <a:srgbClr val="23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BBDE458-7F0A-4C42-80D6-D417599D1182}"/>
              </a:ext>
            </a:extLst>
          </p:cNvPr>
          <p:cNvSpPr/>
          <p:nvPr userDrawn="1"/>
        </p:nvSpPr>
        <p:spPr>
          <a:xfrm>
            <a:off x="1" y="1"/>
            <a:ext cx="12191999" cy="2055382"/>
          </a:xfrm>
          <a:custGeom>
            <a:avLst/>
            <a:gdLst>
              <a:gd name="connsiteX0" fmla="*/ 0 w 12191999"/>
              <a:gd name="connsiteY0" fmla="*/ 0 h 2055382"/>
              <a:gd name="connsiteX1" fmla="*/ 12191999 w 12191999"/>
              <a:gd name="connsiteY1" fmla="*/ 0 h 2055382"/>
              <a:gd name="connsiteX2" fmla="*/ 12191999 w 12191999"/>
              <a:gd name="connsiteY2" fmla="*/ 270735 h 2055382"/>
              <a:gd name="connsiteX3" fmla="*/ 12104486 w 12191999"/>
              <a:gd name="connsiteY3" fmla="*/ 217958 h 2055382"/>
              <a:gd name="connsiteX4" fmla="*/ 11730613 w 12191999"/>
              <a:gd name="connsiteY4" fmla="*/ 62799 h 2055382"/>
              <a:gd name="connsiteX5" fmla="*/ 11298074 w 12191999"/>
              <a:gd name="connsiteY5" fmla="*/ 578866 h 2055382"/>
              <a:gd name="connsiteX6" fmla="*/ 11597263 w 12191999"/>
              <a:gd name="connsiteY6" fmla="*/ 1271324 h 2055382"/>
              <a:gd name="connsiteX7" fmla="*/ 10354409 w 12191999"/>
              <a:gd name="connsiteY7" fmla="*/ 1880086 h 2055382"/>
              <a:gd name="connsiteX8" fmla="*/ 7219951 w 12191999"/>
              <a:gd name="connsiteY8" fmla="*/ 1976801 h 2055382"/>
              <a:gd name="connsiteX9" fmla="*/ 199250 w 12191999"/>
              <a:gd name="connsiteY9" fmla="*/ 1169732 h 2055382"/>
              <a:gd name="connsiteX10" fmla="*/ 0 w 12191999"/>
              <a:gd name="connsiteY10" fmla="*/ 1136588 h 205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2055382">
                <a:moveTo>
                  <a:pt x="0" y="0"/>
                </a:moveTo>
                <a:lnTo>
                  <a:pt x="12191999" y="0"/>
                </a:lnTo>
                <a:lnTo>
                  <a:pt x="12191999" y="270735"/>
                </a:lnTo>
                <a:lnTo>
                  <a:pt x="12104486" y="217958"/>
                </a:lnTo>
                <a:cubicBezTo>
                  <a:pt x="11958164" y="128657"/>
                  <a:pt x="11821964" y="49205"/>
                  <a:pt x="11730613" y="62799"/>
                </a:cubicBezTo>
                <a:cubicBezTo>
                  <a:pt x="11487010" y="99050"/>
                  <a:pt x="11342071" y="246817"/>
                  <a:pt x="11298074" y="578866"/>
                </a:cubicBezTo>
                <a:cubicBezTo>
                  <a:pt x="11254077" y="910915"/>
                  <a:pt x="11754540" y="1054454"/>
                  <a:pt x="11597263" y="1271324"/>
                </a:cubicBezTo>
                <a:cubicBezTo>
                  <a:pt x="11439986" y="1488194"/>
                  <a:pt x="10584893" y="1805212"/>
                  <a:pt x="10354409" y="1880086"/>
                </a:cubicBezTo>
                <a:cubicBezTo>
                  <a:pt x="10123925" y="1954960"/>
                  <a:pt x="9244135" y="2170232"/>
                  <a:pt x="7219951" y="1976801"/>
                </a:cubicBezTo>
                <a:cubicBezTo>
                  <a:pt x="5765067" y="1837773"/>
                  <a:pt x="2455233" y="1534471"/>
                  <a:pt x="199250" y="1169732"/>
                </a:cubicBezTo>
                <a:lnTo>
                  <a:pt x="0" y="1136588"/>
                </a:lnTo>
                <a:close/>
              </a:path>
            </a:pathLst>
          </a:custGeom>
          <a:solidFill>
            <a:srgbClr val="5C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98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슬라이드2안"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4A9193-4437-49D1-94EF-07AE177E8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FB6E8EB0-D843-428E-9ACB-6D07317F4CEE}"/>
              </a:ext>
            </a:extLst>
          </p:cNvPr>
          <p:cNvSpPr/>
          <p:nvPr userDrawn="1"/>
        </p:nvSpPr>
        <p:spPr>
          <a:xfrm>
            <a:off x="0" y="17114"/>
            <a:ext cx="12192000" cy="1694456"/>
          </a:xfrm>
          <a:custGeom>
            <a:avLst/>
            <a:gdLst>
              <a:gd name="connsiteX0" fmla="*/ 0 w 12192000"/>
              <a:gd name="connsiteY0" fmla="*/ 0 h 1694456"/>
              <a:gd name="connsiteX1" fmla="*/ 12192000 w 12192000"/>
              <a:gd name="connsiteY1" fmla="*/ 0 h 1694456"/>
              <a:gd name="connsiteX2" fmla="*/ 12192000 w 12192000"/>
              <a:gd name="connsiteY2" fmla="*/ 1135164 h 1694456"/>
              <a:gd name="connsiteX3" fmla="*/ 11937009 w 12192000"/>
              <a:gd name="connsiteY3" fmla="*/ 1208835 h 1694456"/>
              <a:gd name="connsiteX4" fmla="*/ 8313390 w 12192000"/>
              <a:gd name="connsiteY4" fmla="*/ 1694442 h 1694456"/>
              <a:gd name="connsiteX5" fmla="*/ 234 w 12192000"/>
              <a:gd name="connsiteY5" fmla="*/ 571056 h 1694456"/>
              <a:gd name="connsiteX6" fmla="*/ 0 w 12192000"/>
              <a:gd name="connsiteY6" fmla="*/ 571007 h 169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694456">
                <a:moveTo>
                  <a:pt x="0" y="0"/>
                </a:moveTo>
                <a:lnTo>
                  <a:pt x="12192000" y="0"/>
                </a:lnTo>
                <a:lnTo>
                  <a:pt x="12192000" y="1135164"/>
                </a:lnTo>
                <a:lnTo>
                  <a:pt x="11937009" y="1208835"/>
                </a:lnTo>
                <a:cubicBezTo>
                  <a:pt x="10874613" y="1486471"/>
                  <a:pt x="9612442" y="1696492"/>
                  <a:pt x="8313390" y="1694442"/>
                </a:cubicBezTo>
                <a:cubicBezTo>
                  <a:pt x="6202430" y="1691112"/>
                  <a:pt x="2235638" y="1033102"/>
                  <a:pt x="234" y="571056"/>
                </a:cubicBezTo>
                <a:lnTo>
                  <a:pt x="0" y="5710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0F0F616-6087-4C60-91D3-D9584EAA99B9}"/>
              </a:ext>
            </a:extLst>
          </p:cNvPr>
          <p:cNvSpPr/>
          <p:nvPr userDrawn="1"/>
        </p:nvSpPr>
        <p:spPr>
          <a:xfrm>
            <a:off x="1" y="1"/>
            <a:ext cx="12191999" cy="1430230"/>
          </a:xfrm>
          <a:custGeom>
            <a:avLst/>
            <a:gdLst>
              <a:gd name="connsiteX0" fmla="*/ 0 w 12191999"/>
              <a:gd name="connsiteY0" fmla="*/ 0 h 1413115"/>
              <a:gd name="connsiteX1" fmla="*/ 12191999 w 12191999"/>
              <a:gd name="connsiteY1" fmla="*/ 0 h 1413115"/>
              <a:gd name="connsiteX2" fmla="*/ 12191999 w 12191999"/>
              <a:gd name="connsiteY2" fmla="*/ 837423 h 1413115"/>
              <a:gd name="connsiteX3" fmla="*/ 11802208 w 12191999"/>
              <a:gd name="connsiteY3" fmla="*/ 950040 h 1413115"/>
              <a:gd name="connsiteX4" fmla="*/ 8346831 w 12191999"/>
              <a:gd name="connsiteY4" fmla="*/ 1413101 h 1413115"/>
              <a:gd name="connsiteX5" fmla="*/ 419651 w 12191999"/>
              <a:gd name="connsiteY5" fmla="*/ 341873 h 1413115"/>
              <a:gd name="connsiteX6" fmla="*/ 0 w 12191999"/>
              <a:gd name="connsiteY6" fmla="*/ 252682 h 141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1413115">
                <a:moveTo>
                  <a:pt x="0" y="0"/>
                </a:moveTo>
                <a:lnTo>
                  <a:pt x="12191999" y="0"/>
                </a:lnTo>
                <a:lnTo>
                  <a:pt x="12191999" y="837423"/>
                </a:lnTo>
                <a:lnTo>
                  <a:pt x="11802208" y="950040"/>
                </a:lnTo>
                <a:cubicBezTo>
                  <a:pt x="10789139" y="1214786"/>
                  <a:pt x="9585570" y="1415055"/>
                  <a:pt x="8346831" y="1413101"/>
                </a:cubicBezTo>
                <a:cubicBezTo>
                  <a:pt x="6333882" y="1409926"/>
                  <a:pt x="2551266" y="782467"/>
                  <a:pt x="419651" y="341873"/>
                </a:cubicBezTo>
                <a:lnTo>
                  <a:pt x="0" y="252682"/>
                </a:lnTo>
                <a:close/>
              </a:path>
            </a:pathLst>
          </a:custGeom>
          <a:solidFill>
            <a:srgbClr val="5C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68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BA4782-755D-4787-BD35-D7069368FF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637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F51DD8-57F3-488F-A71B-F9AB4A7E88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FD4DF7-827F-47EA-BAE9-D7415FAEF359}"/>
              </a:ext>
            </a:extLst>
          </p:cNvPr>
          <p:cNvSpPr/>
          <p:nvPr userDrawn="1"/>
        </p:nvSpPr>
        <p:spPr>
          <a:xfrm>
            <a:off x="0" y="1554480"/>
            <a:ext cx="641096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17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0D88C5-54AC-4D3D-A07E-72952C8CAD2B}"/>
              </a:ext>
            </a:extLst>
          </p:cNvPr>
          <p:cNvSpPr/>
          <p:nvPr userDrawn="1"/>
        </p:nvSpPr>
        <p:spPr>
          <a:xfrm>
            <a:off x="-3207" y="0"/>
            <a:ext cx="12192000" cy="879368"/>
          </a:xfrm>
          <a:prstGeom prst="rect">
            <a:avLst/>
          </a:prstGeom>
          <a:solidFill>
            <a:srgbClr val="233F4D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D91BC365-5540-44FB-84D7-98C4803C3FB3}"/>
              </a:ext>
            </a:extLst>
          </p:cNvPr>
          <p:cNvSpPr/>
          <p:nvPr userDrawn="1"/>
        </p:nvSpPr>
        <p:spPr>
          <a:xfrm>
            <a:off x="10149298" y="1"/>
            <a:ext cx="2037574" cy="879368"/>
          </a:xfrm>
          <a:custGeom>
            <a:avLst/>
            <a:gdLst>
              <a:gd name="connsiteX0" fmla="*/ 439684 w 2687379"/>
              <a:gd name="connsiteY0" fmla="*/ 0 h 879368"/>
              <a:gd name="connsiteX1" fmla="*/ 2687379 w 2687379"/>
              <a:gd name="connsiteY1" fmla="*/ 0 h 879368"/>
              <a:gd name="connsiteX2" fmla="*/ 2687379 w 2687379"/>
              <a:gd name="connsiteY2" fmla="*/ 879368 h 879368"/>
              <a:gd name="connsiteX3" fmla="*/ 439684 w 2687379"/>
              <a:gd name="connsiteY3" fmla="*/ 879368 h 879368"/>
              <a:gd name="connsiteX4" fmla="*/ 0 w 2687379"/>
              <a:gd name="connsiteY4" fmla="*/ 439684 h 879368"/>
              <a:gd name="connsiteX5" fmla="*/ 439684 w 2687379"/>
              <a:gd name="connsiteY5" fmla="*/ 0 h 87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7379" h="879368">
                <a:moveTo>
                  <a:pt x="439684" y="0"/>
                </a:moveTo>
                <a:lnTo>
                  <a:pt x="2687379" y="0"/>
                </a:lnTo>
                <a:lnTo>
                  <a:pt x="2687379" y="879368"/>
                </a:lnTo>
                <a:lnTo>
                  <a:pt x="439684" y="879368"/>
                </a:lnTo>
                <a:cubicBezTo>
                  <a:pt x="196853" y="879368"/>
                  <a:pt x="0" y="682515"/>
                  <a:pt x="0" y="439684"/>
                </a:cubicBezTo>
                <a:cubicBezTo>
                  <a:pt x="0" y="196853"/>
                  <a:pt x="196853" y="0"/>
                  <a:pt x="439684" y="0"/>
                </a:cubicBezTo>
                <a:close/>
              </a:path>
            </a:pathLst>
          </a:custGeom>
          <a:solidFill>
            <a:srgbClr val="5C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F9C9BD-FB17-4515-A3EB-F58A652C1456}"/>
              </a:ext>
            </a:extLst>
          </p:cNvPr>
          <p:cNvSpPr/>
          <p:nvPr userDrawn="1"/>
        </p:nvSpPr>
        <p:spPr>
          <a:xfrm>
            <a:off x="0" y="6591264"/>
            <a:ext cx="12192000" cy="266735"/>
          </a:xfrm>
          <a:prstGeom prst="rect">
            <a:avLst/>
          </a:prstGeom>
          <a:solidFill>
            <a:srgbClr val="233F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4FA5C171-6BB1-4EDA-B397-2EA3719743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261" y="130346"/>
            <a:ext cx="4165455" cy="54476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400" b="0" i="0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500000000000000" pitchFamily="34" charset="-128"/>
                <a:ea typeface="Noto Sans KR Medium" panose="020B0500000000000000" pitchFamily="34" charset="-128"/>
              </a:defRPr>
            </a:lvl1pPr>
          </a:lstStyle>
          <a:p>
            <a:pPr lvl="0"/>
            <a:r>
              <a:rPr lang="ko-KR" altLang="en-US" dirty="0"/>
              <a:t>슬라이드제목을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603CA4-9F89-44DF-A96B-4D34F01C7D89}"/>
              </a:ext>
            </a:extLst>
          </p:cNvPr>
          <p:cNvSpPr/>
          <p:nvPr userDrawn="1"/>
        </p:nvSpPr>
        <p:spPr>
          <a:xfrm rot="5400000">
            <a:off x="39487" y="243203"/>
            <a:ext cx="720000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BC0EB-6EC3-4911-9ED8-DED6453FD189}"/>
              </a:ext>
            </a:extLst>
          </p:cNvPr>
          <p:cNvSpPr txBox="1"/>
          <p:nvPr userDrawn="1"/>
        </p:nvSpPr>
        <p:spPr>
          <a:xfrm>
            <a:off x="11411382" y="6601313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10F0811-F307-44F9-A192-63EBA736051C}" type="slidenum">
              <a:rPr lang="ko-KR" altLang="en-US" sz="1100" b="0" i="0" smtClean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pPr algn="r"/>
              <a:t>‹#›</a:t>
            </a:fld>
            <a:r>
              <a:rPr lang="en-US" altLang="ko-KR" sz="1100" b="0" i="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Poppins SemiBold" panose="00000700000000000000" pitchFamily="2" charset="0"/>
              </a:rPr>
              <a:t>/25</a:t>
            </a:r>
            <a:endParaRPr lang="ko-KR" altLang="en-US" b="0" i="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Poppins SemiBold" panose="00000700000000000000" pitchFamily="2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C10860-F421-40C9-AF39-59D12A9A8F04}"/>
              </a:ext>
            </a:extLst>
          </p:cNvPr>
          <p:cNvSpPr/>
          <p:nvPr userDrawn="1"/>
        </p:nvSpPr>
        <p:spPr>
          <a:xfrm>
            <a:off x="399487" y="1653097"/>
            <a:ext cx="1555844" cy="155584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2DD7E4C-B147-4B38-A7DB-9ACF8085716A}"/>
              </a:ext>
            </a:extLst>
          </p:cNvPr>
          <p:cNvSpPr/>
          <p:nvPr userDrawn="1"/>
        </p:nvSpPr>
        <p:spPr>
          <a:xfrm>
            <a:off x="9129711" y="5231088"/>
            <a:ext cx="1019587" cy="101958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09CEDB1-6370-4883-A61A-2F49A99C0E57}"/>
              </a:ext>
            </a:extLst>
          </p:cNvPr>
          <p:cNvSpPr/>
          <p:nvPr userDrawn="1"/>
        </p:nvSpPr>
        <p:spPr>
          <a:xfrm>
            <a:off x="1955331" y="5231088"/>
            <a:ext cx="707407" cy="707407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CF3E62-1104-4361-8800-493C1D96F23F}"/>
              </a:ext>
            </a:extLst>
          </p:cNvPr>
          <p:cNvSpPr/>
          <p:nvPr userDrawn="1"/>
        </p:nvSpPr>
        <p:spPr>
          <a:xfrm>
            <a:off x="7879310" y="2783821"/>
            <a:ext cx="542814" cy="542814"/>
          </a:xfrm>
          <a:prstGeom prst="ellipse">
            <a:avLst/>
          </a:prstGeom>
          <a:solidFill>
            <a:srgbClr val="013857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878AB-FE66-4012-94AD-A55824DFB390}"/>
              </a:ext>
            </a:extLst>
          </p:cNvPr>
          <p:cNvSpPr txBox="1"/>
          <p:nvPr userDrawn="1"/>
        </p:nvSpPr>
        <p:spPr>
          <a:xfrm>
            <a:off x="285187" y="6547230"/>
            <a:ext cx="5770880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100" b="0" i="0" spc="0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바탕체 Light" panose="00000300000000000000" pitchFamily="2" charset="-127"/>
              </a:rPr>
              <a:t>하나금융티아이</a:t>
            </a:r>
            <a:r>
              <a:rPr lang="ko-KR" altLang="en-US" sz="1100" b="0" i="0" spc="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바탕체 Light" panose="00000300000000000000" pitchFamily="2" charset="-127"/>
              </a:rPr>
              <a:t> 채용연계형 교육생 이정환</a:t>
            </a:r>
            <a:endParaRPr lang="ko-KR" altLang="en-US" sz="1400" b="0" i="0" spc="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바탕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BEE0F-F64A-5FE6-8755-0C2F50C0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537" y="183865"/>
            <a:ext cx="1555845" cy="5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5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09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2" r:id="rId4"/>
    <p:sldLayoutId id="214748365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465E51-E476-4CC1-9A0A-88E25F645DC2}"/>
              </a:ext>
            </a:extLst>
          </p:cNvPr>
          <p:cNvSpPr txBox="1"/>
          <p:nvPr/>
        </p:nvSpPr>
        <p:spPr>
          <a:xfrm>
            <a:off x="601289" y="2186517"/>
            <a:ext cx="60716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spc="-150" dirty="0">
                <a:solidFill>
                  <a:srgbClr val="5CBFA3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H</a:t>
            </a:r>
            <a:r>
              <a:rPr lang="en-US" altLang="ko-KR" sz="5000" spc="-15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INT</a:t>
            </a:r>
            <a:r>
              <a:rPr lang="en-US" altLang="ko-KR" sz="4000" spc="-15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: </a:t>
            </a:r>
            <a:r>
              <a:rPr lang="ko-KR" altLang="en-US" sz="4000" spc="-15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투자 정보 플랫폼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59688-2494-4391-B8A5-AF870DB32859}"/>
              </a:ext>
            </a:extLst>
          </p:cNvPr>
          <p:cNvSpPr txBox="1"/>
          <p:nvPr/>
        </p:nvSpPr>
        <p:spPr>
          <a:xfrm>
            <a:off x="643571" y="3001918"/>
            <a:ext cx="721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CBFA3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H</a:t>
            </a:r>
            <a:r>
              <a:rPr lang="en-US" altLang="ko-KR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ana Investment Navigation Tool </a:t>
            </a:r>
            <a:endParaRPr lang="ko-KR" altLang="en-US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BFB16-CEDB-4E02-8B86-562D3B6510D8}"/>
              </a:ext>
            </a:extLst>
          </p:cNvPr>
          <p:cNvSpPr txBox="1"/>
          <p:nvPr/>
        </p:nvSpPr>
        <p:spPr>
          <a:xfrm>
            <a:off x="8185488" y="6233913"/>
            <a:ext cx="3740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하나금융티아이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채용연계형 교육생 이정환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896EE-7770-42C3-AFE7-BB306FACC546}"/>
              </a:ext>
            </a:extLst>
          </p:cNvPr>
          <p:cNvSpPr txBox="1"/>
          <p:nvPr/>
        </p:nvSpPr>
        <p:spPr>
          <a:xfrm>
            <a:off x="655715" y="1231393"/>
            <a:ext cx="1228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2022.10.25(</a:t>
            </a:r>
            <a:r>
              <a:rPr lang="ko-KR" altLang="en-US" sz="12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D2C2F-B177-44C5-D536-E547157E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t="13099" r="22647" b="39259"/>
          <a:stretch/>
        </p:blipFill>
        <p:spPr>
          <a:xfrm>
            <a:off x="8523437" y="3519897"/>
            <a:ext cx="3024992" cy="26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1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주요기능 </a:t>
            </a:r>
            <a:r>
              <a:rPr lang="en-US" altLang="ko-KR" dirty="0"/>
              <a:t>–</a:t>
            </a:r>
            <a:r>
              <a:rPr lang="ko-KR" altLang="en-US" dirty="0"/>
              <a:t> 메인 페이지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CE8EA6-C5AF-F379-A443-9F51A30D56FF}"/>
              </a:ext>
            </a:extLst>
          </p:cNvPr>
          <p:cNvGrpSpPr/>
          <p:nvPr/>
        </p:nvGrpSpPr>
        <p:grpSpPr>
          <a:xfrm>
            <a:off x="606334" y="1178975"/>
            <a:ext cx="1513657" cy="487400"/>
            <a:chOff x="5311057" y="5771915"/>
            <a:chExt cx="1513657" cy="4874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2B27FC9-EA18-69EA-427A-29AA14DC031D}"/>
                </a:ext>
              </a:extLst>
            </p:cNvPr>
            <p:cNvGrpSpPr/>
            <p:nvPr/>
          </p:nvGrpSpPr>
          <p:grpSpPr>
            <a:xfrm>
              <a:off x="5311057" y="5827315"/>
              <a:ext cx="1513657" cy="432000"/>
              <a:chOff x="4780534" y="5289787"/>
              <a:chExt cx="2125484" cy="524011"/>
            </a:xfrm>
          </p:grpSpPr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910D7A0-466B-EFE9-1211-A268EABC0085}"/>
                  </a:ext>
                </a:extLst>
              </p:cNvPr>
              <p:cNvSpPr/>
              <p:nvPr/>
            </p:nvSpPr>
            <p:spPr bwMode="auto">
              <a:xfrm>
                <a:off x="4840999" y="5345486"/>
                <a:ext cx="2065019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7" name="矩形 10">
                <a:extLst>
                  <a:ext uri="{FF2B5EF4-FFF2-40B4-BE49-F238E27FC236}">
                    <a16:creationId xmlns:a16="http://schemas.microsoft.com/office/drawing/2014/main" id="{4364015B-E24E-3116-87CA-1D3D0F0EDB10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2065019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6047C0-16BC-C598-4B12-137AEB2836DB}"/>
                </a:ext>
              </a:extLst>
            </p:cNvPr>
            <p:cNvSpPr txBox="1"/>
            <p:nvPr/>
          </p:nvSpPr>
          <p:spPr>
            <a:xfrm>
              <a:off x="5343844" y="5771915"/>
              <a:ext cx="1437810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급상승 종목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579A1C-9482-1D1A-1821-8D8FD272AC2F}"/>
              </a:ext>
            </a:extLst>
          </p:cNvPr>
          <p:cNvGrpSpPr/>
          <p:nvPr/>
        </p:nvGrpSpPr>
        <p:grpSpPr>
          <a:xfrm>
            <a:off x="2402855" y="1177689"/>
            <a:ext cx="1513657" cy="487400"/>
            <a:chOff x="5311057" y="5771915"/>
            <a:chExt cx="1513657" cy="4874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48A391-7073-BAFD-B0BA-46B3B7BE0EDA}"/>
                </a:ext>
              </a:extLst>
            </p:cNvPr>
            <p:cNvGrpSpPr/>
            <p:nvPr/>
          </p:nvGrpSpPr>
          <p:grpSpPr>
            <a:xfrm>
              <a:off x="5311057" y="5827315"/>
              <a:ext cx="1513657" cy="432000"/>
              <a:chOff x="4780534" y="5289787"/>
              <a:chExt cx="2125484" cy="524011"/>
            </a:xfrm>
          </p:grpSpPr>
          <p:sp>
            <p:nvSpPr>
              <p:cNvPr id="16" name="矩形 8">
                <a:extLst>
                  <a:ext uri="{FF2B5EF4-FFF2-40B4-BE49-F238E27FC236}">
                    <a16:creationId xmlns:a16="http://schemas.microsoft.com/office/drawing/2014/main" id="{28B6813E-EEBE-C0FC-9427-78A12E15444C}"/>
                  </a:ext>
                </a:extLst>
              </p:cNvPr>
              <p:cNvSpPr/>
              <p:nvPr/>
            </p:nvSpPr>
            <p:spPr bwMode="auto">
              <a:xfrm>
                <a:off x="4840999" y="5345486"/>
                <a:ext cx="2065019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17" name="矩形 10">
                <a:extLst>
                  <a:ext uri="{FF2B5EF4-FFF2-40B4-BE49-F238E27FC236}">
                    <a16:creationId xmlns:a16="http://schemas.microsoft.com/office/drawing/2014/main" id="{6BB520B5-8266-8774-87DE-9269AB7F7C73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2065019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06D85D-1751-B3C6-4CE5-66B0CEC5505F}"/>
                </a:ext>
              </a:extLst>
            </p:cNvPr>
            <p:cNvSpPr txBox="1"/>
            <p:nvPr/>
          </p:nvSpPr>
          <p:spPr>
            <a:xfrm>
              <a:off x="5343844" y="5771915"/>
              <a:ext cx="1437810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 err="1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급하락</a:t>
              </a: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 종목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D2732D-1D19-EBFB-E69E-8981BFE579D7}"/>
              </a:ext>
            </a:extLst>
          </p:cNvPr>
          <p:cNvSpPr/>
          <p:nvPr/>
        </p:nvSpPr>
        <p:spPr>
          <a:xfrm>
            <a:off x="268360" y="1986538"/>
            <a:ext cx="11655280" cy="441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10">
            <a:extLst>
              <a:ext uri="{FF2B5EF4-FFF2-40B4-BE49-F238E27FC236}">
                <a16:creationId xmlns:a16="http://schemas.microsoft.com/office/drawing/2014/main" id="{76573334-5A30-25E0-B95F-8B5794C0E5D4}"/>
              </a:ext>
            </a:extLst>
          </p:cNvPr>
          <p:cNvSpPr/>
          <p:nvPr/>
        </p:nvSpPr>
        <p:spPr>
          <a:xfrm>
            <a:off x="7854197" y="2083991"/>
            <a:ext cx="3780262" cy="4034087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10">
            <a:extLst>
              <a:ext uri="{FF2B5EF4-FFF2-40B4-BE49-F238E27FC236}">
                <a16:creationId xmlns:a16="http://schemas.microsoft.com/office/drawing/2014/main" id="{37F7B650-1B3D-C443-75B5-E0AD0E47449C}"/>
              </a:ext>
            </a:extLst>
          </p:cNvPr>
          <p:cNvSpPr/>
          <p:nvPr/>
        </p:nvSpPr>
        <p:spPr>
          <a:xfrm>
            <a:off x="557541" y="2083992"/>
            <a:ext cx="3908072" cy="4038148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B4B16480-64AF-2B2E-8522-9EB10ACDDD9A}"/>
              </a:ext>
            </a:extLst>
          </p:cNvPr>
          <p:cNvSpPr/>
          <p:nvPr/>
        </p:nvSpPr>
        <p:spPr>
          <a:xfrm>
            <a:off x="4778192" y="3887632"/>
            <a:ext cx="2880000" cy="183600"/>
          </a:xfrm>
          <a:prstGeom prst="rightArrow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왼쪽 화살표[L] 37">
            <a:extLst>
              <a:ext uri="{FF2B5EF4-FFF2-40B4-BE49-F238E27FC236}">
                <a16:creationId xmlns:a16="http://schemas.microsoft.com/office/drawing/2014/main" id="{A02CD5E9-877A-B1C0-1C82-A905AF91F238}"/>
              </a:ext>
            </a:extLst>
          </p:cNvPr>
          <p:cNvSpPr/>
          <p:nvPr/>
        </p:nvSpPr>
        <p:spPr>
          <a:xfrm>
            <a:off x="4761716" y="4472013"/>
            <a:ext cx="2880000" cy="180000"/>
          </a:xfrm>
          <a:prstGeom prst="leftArrow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73C427-9286-DD77-D3E2-8F28258B0BDB}"/>
              </a:ext>
            </a:extLst>
          </p:cNvPr>
          <p:cNvSpPr txBox="1"/>
          <p:nvPr/>
        </p:nvSpPr>
        <p:spPr>
          <a:xfrm>
            <a:off x="8228586" y="2358473"/>
            <a:ext cx="3129060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900" dirty="0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https://</a:t>
            </a:r>
            <a:r>
              <a:rPr kumimoji="1" lang="en-US" altLang="ko-Kore-KR" sz="900" dirty="0" err="1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hint.today</a:t>
            </a:r>
            <a:r>
              <a:rPr kumimoji="1" lang="en-US" altLang="ko-Kore-KR" sz="900" dirty="0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/</a:t>
            </a:r>
            <a:r>
              <a:rPr kumimoji="1" lang="en-US" altLang="ko-Kore-KR" sz="900" dirty="0" err="1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api</a:t>
            </a:r>
            <a:r>
              <a:rPr kumimoji="1" lang="en-US" altLang="ko-Kore-KR" sz="900" dirty="0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/stock/change-ratio/descending</a:t>
            </a:r>
            <a:endParaRPr kumimoji="1" lang="en-US" altLang="ko-KR" sz="900" dirty="0">
              <a:solidFill>
                <a:srgbClr val="181818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900" dirty="0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https://hint.today/api/stock/change-ratio/ascending</a:t>
            </a:r>
            <a:endParaRPr kumimoji="1" lang="en-US" altLang="ko-KR" sz="900" dirty="0">
              <a:solidFill>
                <a:srgbClr val="181818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KoPubWorld돋움체 Medium" panose="000006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9B793A6-5FAC-52AD-D2FD-651683CD7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06" y="3599786"/>
            <a:ext cx="1051131" cy="266526"/>
          </a:xfrm>
          <a:prstGeom prst="rect">
            <a:avLst/>
          </a:prstGeom>
        </p:spPr>
      </p:pic>
      <p:sp>
        <p:nvSpPr>
          <p:cNvPr id="48" name="사각형: 둥근 모서리 10">
            <a:extLst>
              <a:ext uri="{FF2B5EF4-FFF2-40B4-BE49-F238E27FC236}">
                <a16:creationId xmlns:a16="http://schemas.microsoft.com/office/drawing/2014/main" id="{90BFD161-B2C3-091B-BA90-75153E8C368E}"/>
              </a:ext>
            </a:extLst>
          </p:cNvPr>
          <p:cNvSpPr/>
          <p:nvPr/>
        </p:nvSpPr>
        <p:spPr>
          <a:xfrm>
            <a:off x="8130140" y="4167295"/>
            <a:ext cx="3189612" cy="1641833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8" descr="Ubuntu will debut a new logo, and it will not leave you indifferent | Linux  Addicts">
            <a:extLst>
              <a:ext uri="{FF2B5EF4-FFF2-40B4-BE49-F238E27FC236}">
                <a16:creationId xmlns:a16="http://schemas.microsoft.com/office/drawing/2014/main" id="{0C3F282A-F78A-F772-83B8-A151B8624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9" t="29896" r="25901" b="30136"/>
          <a:stretch/>
        </p:blipFill>
        <p:spPr bwMode="auto">
          <a:xfrm>
            <a:off x="9033862" y="3721318"/>
            <a:ext cx="1401055" cy="66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사각형: 둥근 모서리 10">
            <a:extLst>
              <a:ext uri="{FF2B5EF4-FFF2-40B4-BE49-F238E27FC236}">
                <a16:creationId xmlns:a16="http://schemas.microsoft.com/office/drawing/2014/main" id="{243554F9-387D-5A08-A5A6-34F5BBCF3F84}"/>
              </a:ext>
            </a:extLst>
          </p:cNvPr>
          <p:cNvSpPr/>
          <p:nvPr/>
        </p:nvSpPr>
        <p:spPr>
          <a:xfrm>
            <a:off x="8272631" y="4658724"/>
            <a:ext cx="2905524" cy="1006511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4" descr="Flask] Flask 기초">
            <a:extLst>
              <a:ext uri="{FF2B5EF4-FFF2-40B4-BE49-F238E27FC236}">
                <a16:creationId xmlns:a16="http://schemas.microsoft.com/office/drawing/2014/main" id="{8463CF5A-AC88-94E5-D8AF-C14B5D74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30165" r="21231" b="28830"/>
          <a:stretch/>
        </p:blipFill>
        <p:spPr bwMode="auto">
          <a:xfrm>
            <a:off x="8979555" y="4365202"/>
            <a:ext cx="1466120" cy="55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Remote Data Access — pandas-datareader 0.10.0 documentation">
            <a:extLst>
              <a:ext uri="{FF2B5EF4-FFF2-40B4-BE49-F238E27FC236}">
                <a16:creationId xmlns:a16="http://schemas.microsoft.com/office/drawing/2014/main" id="{D55A75AF-3676-B5FB-FF2B-3F1FC20F7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27" y="4897596"/>
            <a:ext cx="2589110" cy="63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004BCDD-71D7-0FE2-966F-C6081D870534}"/>
              </a:ext>
            </a:extLst>
          </p:cNvPr>
          <p:cNvSpPr txBox="1"/>
          <p:nvPr/>
        </p:nvSpPr>
        <p:spPr>
          <a:xfrm>
            <a:off x="4476372" y="3936091"/>
            <a:ext cx="3417454" cy="39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500" dirty="0">
                <a:solidFill>
                  <a:srgbClr val="5CBFA3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3</a:t>
            </a:r>
            <a:r>
              <a:rPr kumimoji="1" lang="ko-KR" altLang="en-US" sz="1500" dirty="0">
                <a:solidFill>
                  <a:srgbClr val="5CBFA3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초</a:t>
            </a:r>
            <a:r>
              <a:rPr kumimoji="1" lang="ko-KR" altLang="en-US" sz="1500" dirty="0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rPr>
              <a:t> 간격 요청</a:t>
            </a:r>
            <a:endParaRPr kumimoji="1" lang="en-US" altLang="ko-KR" sz="1500" dirty="0">
              <a:solidFill>
                <a:srgbClr val="181818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Highcharts JS - Highcharts version 8.1.0 is out today.... | Facebook">
            <a:extLst>
              <a:ext uri="{FF2B5EF4-FFF2-40B4-BE49-F238E27FC236}">
                <a16:creationId xmlns:a16="http://schemas.microsoft.com/office/drawing/2014/main" id="{10CCC3CD-3F9D-6607-4015-C208F5188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94" y="5044983"/>
            <a:ext cx="3051489" cy="8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1D290D1-EE93-97FD-DF0B-5A6D84D07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3" y="3471679"/>
            <a:ext cx="1440000" cy="142857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1F7CD62-C860-9D0E-B9B1-B44FEEC32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14" y="3472532"/>
            <a:ext cx="1440000" cy="141696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E931B5-668A-CBF0-1FB5-75D8E07F590E}"/>
              </a:ext>
            </a:extLst>
          </p:cNvPr>
          <p:cNvSpPr txBox="1"/>
          <p:nvPr/>
        </p:nvSpPr>
        <p:spPr>
          <a:xfrm>
            <a:off x="3976115" y="1415734"/>
            <a:ext cx="6002015" cy="2729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※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제약사항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: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해당 페이지의 주가 데이터는 네이버 금융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크롤링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기반이므로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,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실제 주가보다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20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분 지연된 데이터임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Bold" panose="00000800000000000000" pitchFamily="2" charset="-127"/>
            </a:endParaRPr>
          </a:p>
        </p:txBody>
      </p:sp>
      <p:sp>
        <p:nvSpPr>
          <p:cNvPr id="63" name="사각형: 둥근 모서리 10">
            <a:extLst>
              <a:ext uri="{FF2B5EF4-FFF2-40B4-BE49-F238E27FC236}">
                <a16:creationId xmlns:a16="http://schemas.microsoft.com/office/drawing/2014/main" id="{755A003C-F706-1FEB-8896-C7F912240C51}"/>
              </a:ext>
            </a:extLst>
          </p:cNvPr>
          <p:cNvSpPr/>
          <p:nvPr/>
        </p:nvSpPr>
        <p:spPr>
          <a:xfrm>
            <a:off x="709941" y="2726834"/>
            <a:ext cx="3590234" cy="3259405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B6FD14E-C671-2971-34CA-778BCC0484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49" y="2457221"/>
            <a:ext cx="1499061" cy="52229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62E35527-F174-F4C0-7D17-3951CAC146A5}"/>
              </a:ext>
            </a:extLst>
          </p:cNvPr>
          <p:cNvSpPr/>
          <p:nvPr/>
        </p:nvSpPr>
        <p:spPr>
          <a:xfrm>
            <a:off x="1701017" y="1782775"/>
            <a:ext cx="1642635" cy="531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775ADD7-652B-FE65-487B-EF85C0B49F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23" y="1797600"/>
            <a:ext cx="1555845" cy="522919"/>
          </a:xfrm>
          <a:prstGeom prst="rect">
            <a:avLst/>
          </a:prstGeom>
        </p:spPr>
      </p:pic>
      <p:sp>
        <p:nvSpPr>
          <p:cNvPr id="71" name="사각형: 둥근 모서리 10">
            <a:extLst>
              <a:ext uri="{FF2B5EF4-FFF2-40B4-BE49-F238E27FC236}">
                <a16:creationId xmlns:a16="http://schemas.microsoft.com/office/drawing/2014/main" id="{60E6D189-ADCA-C6A8-12F3-33AEFE652B5E}"/>
              </a:ext>
            </a:extLst>
          </p:cNvPr>
          <p:cNvSpPr/>
          <p:nvPr/>
        </p:nvSpPr>
        <p:spPr>
          <a:xfrm>
            <a:off x="7999065" y="3471679"/>
            <a:ext cx="3482994" cy="2514559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9347C53-1ACF-F762-2136-4C1CC8B609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171" y="2953653"/>
            <a:ext cx="1308832" cy="828155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B3699A66-5F2A-DC7A-A46C-4FAE2237EAB3}"/>
              </a:ext>
            </a:extLst>
          </p:cNvPr>
          <p:cNvGrpSpPr/>
          <p:nvPr/>
        </p:nvGrpSpPr>
        <p:grpSpPr>
          <a:xfrm>
            <a:off x="8840951" y="1856309"/>
            <a:ext cx="1865080" cy="450954"/>
            <a:chOff x="5311058" y="5808361"/>
            <a:chExt cx="1302624" cy="4509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A4369D9-3E5A-F725-F820-034AFEAA6E4B}"/>
                </a:ext>
              </a:extLst>
            </p:cNvPr>
            <p:cNvGrpSpPr/>
            <p:nvPr/>
          </p:nvGrpSpPr>
          <p:grpSpPr>
            <a:xfrm>
              <a:off x="5311058" y="5827315"/>
              <a:ext cx="1302624" cy="432000"/>
              <a:chOff x="4780534" y="5289787"/>
              <a:chExt cx="1829150" cy="524011"/>
            </a:xfrm>
          </p:grpSpPr>
          <p:sp>
            <p:nvSpPr>
              <p:cNvPr id="69" name="矩形 8">
                <a:extLst>
                  <a:ext uri="{FF2B5EF4-FFF2-40B4-BE49-F238E27FC236}">
                    <a16:creationId xmlns:a16="http://schemas.microsoft.com/office/drawing/2014/main" id="{5F88A9A4-FC35-4857-3EE4-9C0DBA54316C}"/>
                  </a:ext>
                </a:extLst>
              </p:cNvPr>
              <p:cNvSpPr/>
              <p:nvPr/>
            </p:nvSpPr>
            <p:spPr bwMode="auto">
              <a:xfrm>
                <a:off x="4830449" y="5345486"/>
                <a:ext cx="177923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70" name="矩形 10">
                <a:extLst>
                  <a:ext uri="{FF2B5EF4-FFF2-40B4-BE49-F238E27FC236}">
                    <a16:creationId xmlns:a16="http://schemas.microsoft.com/office/drawing/2014/main" id="{6C638915-AC92-E69B-7FC3-2F42E339292C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1779235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2060C11-5C3D-18C6-4665-B5697E9DC85E}"/>
                </a:ext>
              </a:extLst>
            </p:cNvPr>
            <p:cNvSpPr txBox="1"/>
            <p:nvPr/>
          </p:nvSpPr>
          <p:spPr>
            <a:xfrm>
              <a:off x="5319178" y="5808361"/>
              <a:ext cx="1234711" cy="4174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주가 제공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33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주요기능 </a:t>
            </a:r>
            <a:r>
              <a:rPr lang="en-US" altLang="ko-KR" dirty="0"/>
              <a:t>–</a:t>
            </a:r>
            <a:r>
              <a:rPr lang="ko-KR" altLang="en-US" dirty="0"/>
              <a:t> 메인 페이지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A712EC-9A04-421B-5E7C-908A22DE088D}"/>
              </a:ext>
            </a:extLst>
          </p:cNvPr>
          <p:cNvGrpSpPr/>
          <p:nvPr/>
        </p:nvGrpSpPr>
        <p:grpSpPr>
          <a:xfrm>
            <a:off x="606334" y="1178460"/>
            <a:ext cx="1267078" cy="487400"/>
            <a:chOff x="5311056" y="5771915"/>
            <a:chExt cx="1267078" cy="4874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62158C1-AE39-512C-3D6C-B449C0F074DB}"/>
                </a:ext>
              </a:extLst>
            </p:cNvPr>
            <p:cNvGrpSpPr/>
            <p:nvPr/>
          </p:nvGrpSpPr>
          <p:grpSpPr>
            <a:xfrm>
              <a:off x="5311056" y="5827315"/>
              <a:ext cx="1267078" cy="432000"/>
              <a:chOff x="4780534" y="5289787"/>
              <a:chExt cx="1779237" cy="524011"/>
            </a:xfrm>
          </p:grpSpPr>
          <p:sp>
            <p:nvSpPr>
              <p:cNvPr id="22" name="矩形 8">
                <a:extLst>
                  <a:ext uri="{FF2B5EF4-FFF2-40B4-BE49-F238E27FC236}">
                    <a16:creationId xmlns:a16="http://schemas.microsoft.com/office/drawing/2014/main" id="{DD442924-8834-BE78-0D01-248C7B5D2009}"/>
                  </a:ext>
                </a:extLst>
              </p:cNvPr>
              <p:cNvSpPr/>
              <p:nvPr/>
            </p:nvSpPr>
            <p:spPr bwMode="auto">
              <a:xfrm>
                <a:off x="4840999" y="5345486"/>
                <a:ext cx="1718772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23" name="矩形 10">
                <a:extLst>
                  <a:ext uri="{FF2B5EF4-FFF2-40B4-BE49-F238E27FC236}">
                    <a16:creationId xmlns:a16="http://schemas.microsoft.com/office/drawing/2014/main" id="{8C49F967-BDBC-5307-B9B8-98F51B9BD4D8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1718772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472BF2-76E0-5D38-178E-F53DD7936FD8}"/>
                </a:ext>
              </a:extLst>
            </p:cNvPr>
            <p:cNvSpPr txBox="1"/>
            <p:nvPr/>
          </p:nvSpPr>
          <p:spPr>
            <a:xfrm>
              <a:off x="5343844" y="5771915"/>
              <a:ext cx="1191232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종목 추천</a:t>
              </a: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DF0A2BE9-1DA0-648A-A977-F57C709706A1}"/>
              </a:ext>
            </a:extLst>
          </p:cNvPr>
          <p:cNvSpPr/>
          <p:nvPr/>
        </p:nvSpPr>
        <p:spPr>
          <a:xfrm>
            <a:off x="2472925" y="2104393"/>
            <a:ext cx="1836000" cy="1836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기울기</a:t>
            </a:r>
            <a:endParaRPr lang="en-US" altLang="ko-KR" sz="2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graphicFrame>
        <p:nvGraphicFramePr>
          <p:cNvPr id="32" name="표 33">
            <a:extLst>
              <a:ext uri="{FF2B5EF4-FFF2-40B4-BE49-F238E27FC236}">
                <a16:creationId xmlns:a16="http://schemas.microsoft.com/office/drawing/2014/main" id="{7AF3ADED-48AC-08C3-1A73-010F70594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728459"/>
              </p:ext>
            </p:extLst>
          </p:nvPr>
        </p:nvGraphicFramePr>
        <p:xfrm>
          <a:off x="2777722" y="1233860"/>
          <a:ext cx="8452871" cy="6369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927876">
                  <a:extLst>
                    <a:ext uri="{9D8B030D-6E8A-4147-A177-3AD203B41FA5}">
                      <a16:colId xmlns:a16="http://schemas.microsoft.com/office/drawing/2014/main" val="2835683104"/>
                    </a:ext>
                  </a:extLst>
                </a:gridCol>
                <a:gridCol w="4524995">
                  <a:extLst>
                    <a:ext uri="{9D8B030D-6E8A-4147-A177-3AD203B41FA5}">
                      <a16:colId xmlns:a16="http://schemas.microsoft.com/office/drawing/2014/main" val="195486998"/>
                    </a:ext>
                  </a:extLst>
                </a:gridCol>
              </a:tblGrid>
              <a:tr h="3184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>
                          <a:solidFill>
                            <a:srgbClr val="2A3E4C"/>
                          </a:solidFill>
                        </a:rPr>
                        <a:t>투자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 기간 구분</a:t>
                      </a:r>
                      <a:endParaRPr lang="ko-Kore-KR" altLang="en-US" sz="1300" dirty="0">
                        <a:solidFill>
                          <a:srgbClr val="2A3E4C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>
                          <a:solidFill>
                            <a:srgbClr val="2A3E4C"/>
                          </a:solidFill>
                        </a:rPr>
                        <a:t>투자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 성향 구분</a:t>
                      </a:r>
                      <a:endParaRPr lang="ko-Kore-KR" altLang="en-US" sz="1300" dirty="0">
                        <a:solidFill>
                          <a:srgbClr val="2A3E4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88852414"/>
                  </a:ext>
                </a:extLst>
              </a:tr>
              <a:tr h="3184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rgbClr val="2A3E4C"/>
                          </a:solidFill>
                        </a:rPr>
                        <a:t>단기</a:t>
                      </a:r>
                      <a:r>
                        <a:rPr lang="en-US" altLang="ko-Kore-KR" sz="1300" dirty="0">
                          <a:solidFill>
                            <a:srgbClr val="2A3E4C"/>
                          </a:solidFill>
                        </a:rPr>
                        <a:t>(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1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개월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)</a:t>
                      </a:r>
                      <a:r>
                        <a:rPr lang="en-US" altLang="ko-Kore-KR" sz="1300" dirty="0">
                          <a:solidFill>
                            <a:srgbClr val="2A3E4C"/>
                          </a:solidFill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A3E4C"/>
                          </a:solidFill>
                        </a:rPr>
                        <a:t>중기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(6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개월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),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A3E4C"/>
                          </a:solidFill>
                        </a:rPr>
                        <a:t>중장기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(1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년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),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rgbClr val="2A3E4C"/>
                          </a:solidFill>
                        </a:rPr>
                        <a:t>장기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(3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년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)</a:t>
                      </a:r>
                      <a:endParaRPr lang="ko-Kore-KR" altLang="en-US" sz="1300" dirty="0">
                        <a:solidFill>
                          <a:srgbClr val="2A3E4C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>
                          <a:solidFill>
                            <a:srgbClr val="2A3E4C"/>
                          </a:solidFill>
                        </a:rPr>
                        <a:t>안정형</a:t>
                      </a:r>
                      <a:r>
                        <a:rPr lang="en-US" altLang="ko-Kore-KR" sz="1300" dirty="0">
                          <a:solidFill>
                            <a:srgbClr val="2A3E4C"/>
                          </a:solidFill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 안정추구형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 위험중립형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 적극투자형</a:t>
                      </a:r>
                      <a:r>
                        <a:rPr lang="en-US" altLang="ko-KR" sz="1300" dirty="0">
                          <a:solidFill>
                            <a:srgbClr val="2A3E4C"/>
                          </a:solidFill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rgbClr val="2A3E4C"/>
                          </a:solidFill>
                        </a:rPr>
                        <a:t> 공격투자형</a:t>
                      </a:r>
                      <a:endParaRPr lang="ko-Kore-KR" altLang="en-US" sz="1300" dirty="0">
                        <a:solidFill>
                          <a:srgbClr val="2A3E4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598928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86CF0BEA-2525-69C1-B9E7-FD4403FACE1E}"/>
              </a:ext>
            </a:extLst>
          </p:cNvPr>
          <p:cNvSpPr/>
          <p:nvPr/>
        </p:nvSpPr>
        <p:spPr>
          <a:xfrm>
            <a:off x="7669813" y="2104393"/>
            <a:ext cx="1836000" cy="1836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064B6C8-6CFD-84DF-3BE7-55F74145F0AE}"/>
              </a:ext>
            </a:extLst>
          </p:cNvPr>
          <p:cNvSpPr/>
          <p:nvPr/>
        </p:nvSpPr>
        <p:spPr>
          <a:xfrm>
            <a:off x="1240960" y="4013408"/>
            <a:ext cx="4315353" cy="232099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10423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3F722-3C0A-8EC4-1BDC-E48DD5B12403}"/>
              </a:ext>
            </a:extLst>
          </p:cNvPr>
          <p:cNvSpPr txBox="1"/>
          <p:nvPr/>
        </p:nvSpPr>
        <p:spPr>
          <a:xfrm>
            <a:off x="1314534" y="4131745"/>
            <a:ext cx="4168209" cy="2264854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1)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투자 기간 사이에서 </a:t>
            </a:r>
            <a:r>
              <a:rPr lang="ko-KR" altLang="en-US" sz="1500" dirty="0" err="1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일봉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최소값과 최대값으로</a:t>
            </a:r>
            <a:endParaRPr lang="en-US" altLang="ko-KR" sz="1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    </a:t>
            </a:r>
            <a:r>
              <a:rPr lang="ko-KR" altLang="en-US" sz="1500" dirty="0">
                <a:solidFill>
                  <a:srgbClr val="12A6DD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기울기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계산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절대값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2)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기울기가 작은 순부터 오름차순 정렬</a:t>
            </a:r>
            <a:endParaRPr lang="en-US" altLang="ko-KR" sz="1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    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변동성이 작은 순부터 오름차순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3)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상위 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50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 종목에서 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10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 </a:t>
            </a:r>
            <a:r>
              <a:rPr lang="ko-KR" altLang="en-US" sz="1500" dirty="0" err="1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종목씩</a:t>
            </a:r>
            <a:endParaRPr lang="en-US" altLang="ko-KR" sz="1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    안정형부터 공격투자형 순으로 선정</a:t>
            </a:r>
            <a:endParaRPr lang="en-US" altLang="ko-KR" sz="1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B35CFB1-577A-314B-15C4-48D59668D1E4}"/>
              </a:ext>
            </a:extLst>
          </p:cNvPr>
          <p:cNvSpPr/>
          <p:nvPr/>
        </p:nvSpPr>
        <p:spPr>
          <a:xfrm>
            <a:off x="6479021" y="4013407"/>
            <a:ext cx="4292613" cy="232098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0423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94D6AB-05F2-A61E-65E8-F1140713A707}"/>
              </a:ext>
            </a:extLst>
          </p:cNvPr>
          <p:cNvSpPr txBox="1"/>
          <p:nvPr/>
        </p:nvSpPr>
        <p:spPr>
          <a:xfrm>
            <a:off x="6573615" y="4073855"/>
            <a:ext cx="4145469" cy="1141005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1)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기울기에서 추출된 종목들의 </a:t>
            </a:r>
            <a:r>
              <a:rPr lang="en-US" altLang="ko-KR" sz="1500" dirty="0">
                <a:solidFill>
                  <a:srgbClr val="12A6DD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PBR, GP/A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계산</a:t>
            </a:r>
            <a:endParaRPr lang="en-US" altLang="ko-KR" sz="1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2)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저 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PBR, 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고 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GP/A 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종목순으로 정렬</a:t>
            </a:r>
            <a:endParaRPr lang="en-US" altLang="ko-KR" sz="1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3)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상위 </a:t>
            </a:r>
            <a:r>
              <a:rPr lang="en-US" altLang="ko-KR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5</a:t>
            </a:r>
            <a:r>
              <a:rPr lang="ko-KR" altLang="en-US" sz="1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 종목 추출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E6EC54-6688-DACB-F41A-B8216C62F0AA}"/>
              </a:ext>
            </a:extLst>
          </p:cNvPr>
          <p:cNvSpPr txBox="1"/>
          <p:nvPr/>
        </p:nvSpPr>
        <p:spPr>
          <a:xfrm>
            <a:off x="6574852" y="5442616"/>
            <a:ext cx="2682013" cy="717313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※</a:t>
            </a: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GP/A =</a:t>
            </a: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매출총이익 </a:t>
            </a: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자산총계</a:t>
            </a:r>
            <a:endParaRPr lang="en-US" altLang="ko-KR" sz="1000" b="1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    </a:t>
            </a: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PBR(</a:t>
            </a: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주가 순자산비율</a:t>
            </a: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) = </a:t>
            </a: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현재가 </a:t>
            </a: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BPS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    </a:t>
            </a: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BPS(</a:t>
            </a: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주당 순이익</a:t>
            </a: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) = </a:t>
            </a: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자본총계 </a:t>
            </a:r>
            <a:r>
              <a:rPr lang="en-US" altLang="ko-KR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sz="1000" b="1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상장주식수</a:t>
            </a:r>
          </a:p>
        </p:txBody>
      </p:sp>
      <p:sp>
        <p:nvSpPr>
          <p:cNvPr id="4139" name="TextBox 4138">
            <a:extLst>
              <a:ext uri="{FF2B5EF4-FFF2-40B4-BE49-F238E27FC236}">
                <a16:creationId xmlns:a16="http://schemas.microsoft.com/office/drawing/2014/main" id="{64C1DEC8-6F47-9947-9BC1-5AFFC26C03D2}"/>
              </a:ext>
            </a:extLst>
          </p:cNvPr>
          <p:cNvSpPr txBox="1"/>
          <p:nvPr/>
        </p:nvSpPr>
        <p:spPr>
          <a:xfrm>
            <a:off x="7723603" y="2723660"/>
            <a:ext cx="1744036" cy="534714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ko-KR" altLang="en-US" sz="2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신 마법공식</a:t>
            </a:r>
          </a:p>
        </p:txBody>
      </p:sp>
      <p:grpSp>
        <p:nvGrpSpPr>
          <p:cNvPr id="4138" name="그룹 4137">
            <a:extLst>
              <a:ext uri="{FF2B5EF4-FFF2-40B4-BE49-F238E27FC236}">
                <a16:creationId xmlns:a16="http://schemas.microsoft.com/office/drawing/2014/main" id="{1C035BBD-E555-3B3B-6090-55FE0D04517C}"/>
              </a:ext>
            </a:extLst>
          </p:cNvPr>
          <p:cNvGrpSpPr/>
          <p:nvPr/>
        </p:nvGrpSpPr>
        <p:grpSpPr>
          <a:xfrm>
            <a:off x="5904313" y="2076361"/>
            <a:ext cx="5987524" cy="4258037"/>
            <a:chOff x="5887479" y="2076361"/>
            <a:chExt cx="5987524" cy="4258037"/>
          </a:xfrm>
        </p:grpSpPr>
        <p:pic>
          <p:nvPicPr>
            <p:cNvPr id="4099" name="그림 4098">
              <a:extLst>
                <a:ext uri="{FF2B5EF4-FFF2-40B4-BE49-F238E27FC236}">
                  <a16:creationId xmlns:a16="http://schemas.microsoft.com/office/drawing/2014/main" id="{A58B56B4-1F3D-0AAC-F2BD-9B4FBD5E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479" y="2076361"/>
              <a:ext cx="5987524" cy="4258037"/>
            </a:xfrm>
            <a:prstGeom prst="rect">
              <a:avLst/>
            </a:prstGeom>
          </p:spPr>
        </p:pic>
        <p:cxnSp>
          <p:nvCxnSpPr>
            <p:cNvPr id="4102" name="직선 연결선[R] 4101">
              <a:extLst>
                <a:ext uri="{FF2B5EF4-FFF2-40B4-BE49-F238E27FC236}">
                  <a16:creationId xmlns:a16="http://schemas.microsoft.com/office/drawing/2014/main" id="{8ECC04C7-0E24-5765-0435-77A3A074B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1116" y="2226003"/>
              <a:ext cx="717758" cy="28522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3" name="직선 연결선[R] 4102">
              <a:extLst>
                <a:ext uri="{FF2B5EF4-FFF2-40B4-BE49-F238E27FC236}">
                  <a16:creationId xmlns:a16="http://schemas.microsoft.com/office/drawing/2014/main" id="{CDEDA1C4-CD23-04E7-48F8-FBE0862EC819}"/>
                </a:ext>
              </a:extLst>
            </p:cNvPr>
            <p:cNvCxnSpPr>
              <a:cxnSpLocks/>
            </p:cNvCxnSpPr>
            <p:nvPr/>
          </p:nvCxnSpPr>
          <p:spPr>
            <a:xfrm>
              <a:off x="7220304" y="4585625"/>
              <a:ext cx="1483429" cy="88489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7" name="직선 연결선[R] 4106">
              <a:extLst>
                <a:ext uri="{FF2B5EF4-FFF2-40B4-BE49-F238E27FC236}">
                  <a16:creationId xmlns:a16="http://schemas.microsoft.com/office/drawing/2014/main" id="{79575EBB-92DE-5DCD-8695-391D3DBEF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1891" y="4770000"/>
              <a:ext cx="1350427" cy="12207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1" name="직선 연결선[R] 4110">
              <a:extLst>
                <a:ext uri="{FF2B5EF4-FFF2-40B4-BE49-F238E27FC236}">
                  <a16:creationId xmlns:a16="http://schemas.microsoft.com/office/drawing/2014/main" id="{58473FFC-8176-91F8-29EE-0E602C692459}"/>
                </a:ext>
              </a:extLst>
            </p:cNvPr>
            <p:cNvCxnSpPr>
              <a:cxnSpLocks/>
            </p:cNvCxnSpPr>
            <p:nvPr/>
          </p:nvCxnSpPr>
          <p:spPr>
            <a:xfrm>
              <a:off x="10908961" y="2573867"/>
              <a:ext cx="673439" cy="7450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4" name="직선 연결선[R] 4113">
              <a:extLst>
                <a:ext uri="{FF2B5EF4-FFF2-40B4-BE49-F238E27FC236}">
                  <a16:creationId xmlns:a16="http://schemas.microsoft.com/office/drawing/2014/main" id="{A5382057-4808-F9B8-B6EF-F5E4E67339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84533" y="4585625"/>
              <a:ext cx="357358" cy="140512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0" name="직선 연결선[R] 4119">
              <a:extLst>
                <a:ext uri="{FF2B5EF4-FFF2-40B4-BE49-F238E27FC236}">
                  <a16:creationId xmlns:a16="http://schemas.microsoft.com/office/drawing/2014/main" id="{19D0C746-1ACD-5CFB-B3CD-01C2B1D23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7774" y="3764913"/>
              <a:ext cx="1039915" cy="14391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038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직사각형 4119">
            <a:extLst>
              <a:ext uri="{FF2B5EF4-FFF2-40B4-BE49-F238E27FC236}">
                <a16:creationId xmlns:a16="http://schemas.microsoft.com/office/drawing/2014/main" id="{077EE11A-B5DE-D887-9E1B-24B5E1163691}"/>
              </a:ext>
            </a:extLst>
          </p:cNvPr>
          <p:cNvSpPr/>
          <p:nvPr/>
        </p:nvSpPr>
        <p:spPr>
          <a:xfrm>
            <a:off x="4497309" y="2340746"/>
            <a:ext cx="7257689" cy="402700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➢</a:t>
            </a:r>
            <a:r>
              <a:rPr lang="ko-KR" altLang="en-US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altLang="ko-KR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INDEX</a:t>
            </a:r>
            <a:r>
              <a:rPr lang="ko-KR" altLang="en-US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사용</a:t>
            </a:r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endParaRPr lang="en-US" altLang="ko-KR" dirty="0">
              <a:solidFill>
                <a:srgbClr val="010423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ctr"/>
            <a:endParaRPr lang="ko-KR" altLang="en-US" dirty="0">
              <a:solidFill>
                <a:srgbClr val="010423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주요기능 </a:t>
            </a:r>
            <a:r>
              <a:rPr lang="en-US" altLang="ko-KR" dirty="0"/>
              <a:t>–</a:t>
            </a:r>
            <a:r>
              <a:rPr lang="ko-KR" altLang="en-US" dirty="0"/>
              <a:t> 종문 분석 페이지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BDEDAEE-8405-79DA-06A8-06332A68C77A}"/>
              </a:ext>
            </a:extLst>
          </p:cNvPr>
          <p:cNvGrpSpPr/>
          <p:nvPr/>
        </p:nvGrpSpPr>
        <p:grpSpPr>
          <a:xfrm>
            <a:off x="606533" y="1095777"/>
            <a:ext cx="2279881" cy="479309"/>
            <a:chOff x="5311056" y="5780006"/>
            <a:chExt cx="1731696" cy="47930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FDB063-0B30-3A5D-217D-0B244C3EB0B9}"/>
                </a:ext>
              </a:extLst>
            </p:cNvPr>
            <p:cNvGrpSpPr/>
            <p:nvPr/>
          </p:nvGrpSpPr>
          <p:grpSpPr>
            <a:xfrm>
              <a:off x="5311056" y="5827315"/>
              <a:ext cx="1731696" cy="432000"/>
              <a:chOff x="4780534" y="5289787"/>
              <a:chExt cx="2431656" cy="524011"/>
            </a:xfrm>
          </p:grpSpPr>
          <p:sp>
            <p:nvSpPr>
              <p:cNvPr id="59" name="矩形 8">
                <a:extLst>
                  <a:ext uri="{FF2B5EF4-FFF2-40B4-BE49-F238E27FC236}">
                    <a16:creationId xmlns:a16="http://schemas.microsoft.com/office/drawing/2014/main" id="{C6BA745E-2153-E096-1D15-4C44C4FFBEB4}"/>
                  </a:ext>
                </a:extLst>
              </p:cNvPr>
              <p:cNvSpPr/>
              <p:nvPr/>
            </p:nvSpPr>
            <p:spPr bwMode="auto">
              <a:xfrm>
                <a:off x="4840998" y="5345486"/>
                <a:ext cx="2371192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61" name="矩形 10">
                <a:extLst>
                  <a:ext uri="{FF2B5EF4-FFF2-40B4-BE49-F238E27FC236}">
                    <a16:creationId xmlns:a16="http://schemas.microsoft.com/office/drawing/2014/main" id="{0BFCE288-3485-FAFA-2BC7-2E8900D34D9E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2371192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553013-CFC5-FD85-FA28-0B81167A1DD8}"/>
                </a:ext>
              </a:extLst>
            </p:cNvPr>
            <p:cNvSpPr txBox="1"/>
            <p:nvPr/>
          </p:nvSpPr>
          <p:spPr>
            <a:xfrm>
              <a:off x="5334823" y="5780006"/>
              <a:ext cx="1698909" cy="4536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대용량 데이터 처리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5B781604-9209-1B5B-1580-DA84938CE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r="16865"/>
          <a:stretch/>
        </p:blipFill>
        <p:spPr>
          <a:xfrm>
            <a:off x="4659127" y="4163706"/>
            <a:ext cx="6949063" cy="1334606"/>
          </a:xfrm>
          <a:prstGeom prst="rect">
            <a:avLst/>
          </a:prstGeom>
        </p:spPr>
      </p:pic>
      <p:grpSp>
        <p:nvGrpSpPr>
          <p:cNvPr id="4096" name="그룹 4095">
            <a:extLst>
              <a:ext uri="{FF2B5EF4-FFF2-40B4-BE49-F238E27FC236}">
                <a16:creationId xmlns:a16="http://schemas.microsoft.com/office/drawing/2014/main" id="{F3931FD4-57F1-221A-7F47-9A59123324E5}"/>
              </a:ext>
            </a:extLst>
          </p:cNvPr>
          <p:cNvGrpSpPr/>
          <p:nvPr/>
        </p:nvGrpSpPr>
        <p:grpSpPr>
          <a:xfrm>
            <a:off x="616860" y="2340746"/>
            <a:ext cx="3666981" cy="4027003"/>
            <a:chOff x="1741663" y="4814955"/>
            <a:chExt cx="2972457" cy="2159663"/>
          </a:xfrm>
        </p:grpSpPr>
        <p:sp>
          <p:nvSpPr>
            <p:cNvPr id="4097" name="직사각형 4096">
              <a:extLst>
                <a:ext uri="{FF2B5EF4-FFF2-40B4-BE49-F238E27FC236}">
                  <a16:creationId xmlns:a16="http://schemas.microsoft.com/office/drawing/2014/main" id="{DC317AC7-EB9B-68B5-6667-0F9C08AAC4EF}"/>
                </a:ext>
              </a:extLst>
            </p:cNvPr>
            <p:cNvSpPr/>
            <p:nvPr/>
          </p:nvSpPr>
          <p:spPr>
            <a:xfrm>
              <a:off x="1741663" y="4814955"/>
              <a:ext cx="2972457" cy="2159663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 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➢ 2500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여개 종목 </a:t>
              </a:r>
              <a:r>
                <a:rPr lang="ko-KR" altLang="en-US" sz="2000" dirty="0" err="1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일봉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데이터</a:t>
              </a:r>
              <a:endParaRPr lang="en-US" altLang="ko-KR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       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(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네이버 금융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,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최대 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23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년치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)</a:t>
              </a:r>
            </a:p>
            <a:p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        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: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ko-KR" altLang="en-US" sz="2000" b="1" dirty="0">
                  <a:solidFill>
                    <a:srgbClr val="12A6DD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종목별 </a:t>
              </a:r>
              <a:r>
                <a:rPr lang="en-US" altLang="ko-KR" sz="2000" b="1" dirty="0">
                  <a:solidFill>
                    <a:srgbClr val="12A6DD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OHLCV</a:t>
              </a:r>
            </a:p>
            <a:p>
              <a:endParaRPr lang="en-US" altLang="ko-KR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  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➢ 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전자 공시 시스템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(DART)</a:t>
              </a:r>
            </a:p>
            <a:p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        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: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</a:t>
              </a:r>
              <a:r>
                <a:rPr lang="ko-KR" altLang="en-US" sz="2000" dirty="0">
                  <a:solidFill>
                    <a:srgbClr val="12A6DD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기업별 재무제표</a:t>
              </a:r>
              <a:endParaRPr lang="en-US" altLang="ko-KR" sz="2000" dirty="0">
                <a:solidFill>
                  <a:srgbClr val="12A6DD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endParaRPr lang="en-US" altLang="ko-KR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  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➢ </a:t>
              </a:r>
              <a:r>
                <a:rPr lang="en-US" altLang="ko-KR" sz="2000" dirty="0" err="1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FnGuide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서비스</a:t>
              </a:r>
              <a:endParaRPr lang="en-US" altLang="ko-KR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        </a:t>
              </a:r>
              <a:r>
                <a:rPr lang="en-US" altLang="ko-KR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:</a:t>
              </a:r>
              <a:r>
                <a:rPr lang="ko-KR" altLang="en-US" sz="20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</a:t>
              </a:r>
              <a:r>
                <a:rPr lang="ko-KR" altLang="en-US" sz="2000" dirty="0">
                  <a:solidFill>
                    <a:srgbClr val="12A6DD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기업별 가치지표</a:t>
              </a:r>
              <a:endParaRPr lang="en-US" altLang="ko-KR" sz="2000" dirty="0">
                <a:solidFill>
                  <a:srgbClr val="12A6DD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altLang="ko-KR" dirty="0">
                <a:solidFill>
                  <a:srgbClr val="010423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ko-KR" altLang="en-US" dirty="0">
                <a:solidFill>
                  <a:srgbClr val="010423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4099" name="텍스트 개체 틀 6">
              <a:extLst>
                <a:ext uri="{FF2B5EF4-FFF2-40B4-BE49-F238E27FC236}">
                  <a16:creationId xmlns:a16="http://schemas.microsoft.com/office/drawing/2014/main" id="{DD905836-81A2-18D0-D2F8-69417498EA9F}"/>
                </a:ext>
              </a:extLst>
            </p:cNvPr>
            <p:cNvSpPr txBox="1">
              <a:spLocks/>
            </p:cNvSpPr>
            <p:nvPr/>
          </p:nvSpPr>
          <p:spPr>
            <a:xfrm>
              <a:off x="1838038" y="4839200"/>
              <a:ext cx="2768899" cy="1998187"/>
            </a:xfrm>
            <a:prstGeom prst="rect">
              <a:avLst/>
            </a:prstGeom>
          </p:spPr>
          <p:txBody>
            <a:bodyPr anchor="t"/>
            <a:lstStyle>
              <a:defPPr>
                <a:defRPr lang="ko-KR"/>
              </a:defPPr>
              <a:lvl1pPr marL="171450" indent="-171450" algn="just"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spc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indent="0" algn="l">
                <a:buNone/>
              </a:pPr>
              <a:endPara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grpSp>
        <p:nvGrpSpPr>
          <p:cNvPr id="4100" name="그룹 4099">
            <a:extLst>
              <a:ext uri="{FF2B5EF4-FFF2-40B4-BE49-F238E27FC236}">
                <a16:creationId xmlns:a16="http://schemas.microsoft.com/office/drawing/2014/main" id="{75A981D6-2EF2-34F7-5E68-61F7B8F01B20}"/>
              </a:ext>
            </a:extLst>
          </p:cNvPr>
          <p:cNvGrpSpPr/>
          <p:nvPr/>
        </p:nvGrpSpPr>
        <p:grpSpPr>
          <a:xfrm>
            <a:off x="1197340" y="1716026"/>
            <a:ext cx="2492686" cy="491186"/>
            <a:chOff x="5311073" y="5780006"/>
            <a:chExt cx="537361" cy="491186"/>
          </a:xfrm>
        </p:grpSpPr>
        <p:grpSp>
          <p:nvGrpSpPr>
            <p:cNvPr id="4101" name="그룹 4100">
              <a:extLst>
                <a:ext uri="{FF2B5EF4-FFF2-40B4-BE49-F238E27FC236}">
                  <a16:creationId xmlns:a16="http://schemas.microsoft.com/office/drawing/2014/main" id="{605200DB-EEAE-853C-74B6-2D75C370EC7E}"/>
                </a:ext>
              </a:extLst>
            </p:cNvPr>
            <p:cNvGrpSpPr/>
            <p:nvPr/>
          </p:nvGrpSpPr>
          <p:grpSpPr>
            <a:xfrm>
              <a:off x="5311073" y="5827317"/>
              <a:ext cx="537361" cy="443875"/>
              <a:chOff x="4780534" y="5289787"/>
              <a:chExt cx="754562" cy="538415"/>
            </a:xfrm>
          </p:grpSpPr>
          <p:sp>
            <p:nvSpPr>
              <p:cNvPr id="4103" name="矩形 8">
                <a:extLst>
                  <a:ext uri="{FF2B5EF4-FFF2-40B4-BE49-F238E27FC236}">
                    <a16:creationId xmlns:a16="http://schemas.microsoft.com/office/drawing/2014/main" id="{5A0DC4EF-CF0A-54B1-2572-C0276ACC5B4B}"/>
                  </a:ext>
                </a:extLst>
              </p:cNvPr>
              <p:cNvSpPr/>
              <p:nvPr/>
            </p:nvSpPr>
            <p:spPr bwMode="auto">
              <a:xfrm>
                <a:off x="4794254" y="5359890"/>
                <a:ext cx="740842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4104" name="矩形 10">
                <a:extLst>
                  <a:ext uri="{FF2B5EF4-FFF2-40B4-BE49-F238E27FC236}">
                    <a16:creationId xmlns:a16="http://schemas.microsoft.com/office/drawing/2014/main" id="{1B0F36C3-C07F-5799-0D94-2D5F96EB5E35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741663" cy="468312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4102" name="TextBox 4101">
              <a:extLst>
                <a:ext uri="{FF2B5EF4-FFF2-40B4-BE49-F238E27FC236}">
                  <a16:creationId xmlns:a16="http://schemas.microsoft.com/office/drawing/2014/main" id="{8E66BA2D-C1BF-12AE-D412-75709167B7E0}"/>
                </a:ext>
              </a:extLst>
            </p:cNvPr>
            <p:cNvSpPr txBox="1"/>
            <p:nvPr/>
          </p:nvSpPr>
          <p:spPr>
            <a:xfrm>
              <a:off x="5322821" y="5780006"/>
              <a:ext cx="516428" cy="4536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약 </a:t>
              </a:r>
              <a:r>
                <a:rPr lang="en-US" altLang="ko-KR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1,000</a:t>
              </a:r>
              <a:r>
                <a:rPr lang="ko-KR" altLang="en-US" sz="2000" dirty="0" err="1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만건</a:t>
              </a: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 데이터</a:t>
              </a:r>
            </a:p>
          </p:txBody>
        </p:sp>
      </p:grpSp>
      <p:grpSp>
        <p:nvGrpSpPr>
          <p:cNvPr id="4105" name="그룹 4104">
            <a:extLst>
              <a:ext uri="{FF2B5EF4-FFF2-40B4-BE49-F238E27FC236}">
                <a16:creationId xmlns:a16="http://schemas.microsoft.com/office/drawing/2014/main" id="{91A7C9DE-F320-5D5B-C81A-86E18010BD04}"/>
              </a:ext>
            </a:extLst>
          </p:cNvPr>
          <p:cNvGrpSpPr/>
          <p:nvPr/>
        </p:nvGrpSpPr>
        <p:grpSpPr>
          <a:xfrm>
            <a:off x="7023942" y="1700921"/>
            <a:ext cx="1774329" cy="487161"/>
            <a:chOff x="5311075" y="5772151"/>
            <a:chExt cx="382501" cy="487161"/>
          </a:xfrm>
        </p:grpSpPr>
        <p:grpSp>
          <p:nvGrpSpPr>
            <p:cNvPr id="4106" name="그룹 4105">
              <a:extLst>
                <a:ext uri="{FF2B5EF4-FFF2-40B4-BE49-F238E27FC236}">
                  <a16:creationId xmlns:a16="http://schemas.microsoft.com/office/drawing/2014/main" id="{1522BEA7-EAA9-106B-A273-A24F500B8886}"/>
                </a:ext>
              </a:extLst>
            </p:cNvPr>
            <p:cNvGrpSpPr/>
            <p:nvPr/>
          </p:nvGrpSpPr>
          <p:grpSpPr>
            <a:xfrm>
              <a:off x="5311075" y="5827310"/>
              <a:ext cx="382497" cy="432002"/>
              <a:chOff x="4780534" y="5289787"/>
              <a:chExt cx="537102" cy="524014"/>
            </a:xfrm>
          </p:grpSpPr>
          <p:sp>
            <p:nvSpPr>
              <p:cNvPr id="4108" name="矩形 8">
                <a:extLst>
                  <a:ext uri="{FF2B5EF4-FFF2-40B4-BE49-F238E27FC236}">
                    <a16:creationId xmlns:a16="http://schemas.microsoft.com/office/drawing/2014/main" id="{EAC94D0E-1929-D835-9E86-8632D5D2687A}"/>
                  </a:ext>
                </a:extLst>
              </p:cNvPr>
              <p:cNvSpPr/>
              <p:nvPr/>
            </p:nvSpPr>
            <p:spPr bwMode="auto">
              <a:xfrm>
                <a:off x="4794246" y="5345489"/>
                <a:ext cx="523390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4109" name="矩形 10">
                <a:extLst>
                  <a:ext uri="{FF2B5EF4-FFF2-40B4-BE49-F238E27FC236}">
                    <a16:creationId xmlns:a16="http://schemas.microsoft.com/office/drawing/2014/main" id="{05FFE24A-EA8C-543A-61AD-20A6BF68E93F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524209" cy="468312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4107" name="TextBox 4106">
              <a:extLst>
                <a:ext uri="{FF2B5EF4-FFF2-40B4-BE49-F238E27FC236}">
                  <a16:creationId xmlns:a16="http://schemas.microsoft.com/office/drawing/2014/main" id="{2A52090D-B3A5-3515-704C-944D1925EDE7}"/>
                </a:ext>
              </a:extLst>
            </p:cNvPr>
            <p:cNvSpPr txBox="1"/>
            <p:nvPr/>
          </p:nvSpPr>
          <p:spPr>
            <a:xfrm>
              <a:off x="5320261" y="5772151"/>
              <a:ext cx="373315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조회 성능 개선</a:t>
              </a:r>
            </a:p>
          </p:txBody>
        </p:sp>
      </p:grpSp>
      <p:sp>
        <p:nvSpPr>
          <p:cNvPr id="4110" name="아래쪽 화살표[D] 4109">
            <a:extLst>
              <a:ext uri="{FF2B5EF4-FFF2-40B4-BE49-F238E27FC236}">
                <a16:creationId xmlns:a16="http://schemas.microsoft.com/office/drawing/2014/main" id="{C93AB260-BE88-A3DC-09E3-E7F974CEF98D}"/>
              </a:ext>
            </a:extLst>
          </p:cNvPr>
          <p:cNvSpPr/>
          <p:nvPr/>
        </p:nvSpPr>
        <p:spPr>
          <a:xfrm>
            <a:off x="7817323" y="5563849"/>
            <a:ext cx="403762" cy="404628"/>
          </a:xfrm>
          <a:prstGeom prst="downArrow">
            <a:avLst/>
          </a:prstGeom>
          <a:solidFill>
            <a:srgbClr val="5C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11" name="직사각형 4110">
            <a:extLst>
              <a:ext uri="{FF2B5EF4-FFF2-40B4-BE49-F238E27FC236}">
                <a16:creationId xmlns:a16="http://schemas.microsoft.com/office/drawing/2014/main" id="{4F3349F3-931E-4DEB-005A-7F32085EB166}"/>
              </a:ext>
            </a:extLst>
          </p:cNvPr>
          <p:cNvSpPr/>
          <p:nvPr/>
        </p:nvSpPr>
        <p:spPr>
          <a:xfrm>
            <a:off x="8635316" y="5203525"/>
            <a:ext cx="931187" cy="301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126" name="그림 4125">
            <a:extLst>
              <a:ext uri="{FF2B5EF4-FFF2-40B4-BE49-F238E27FC236}">
                <a16:creationId xmlns:a16="http://schemas.microsoft.com/office/drawing/2014/main" id="{CE5BA06A-BCDC-3F0D-DED7-484732F36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t="81699" r="7605"/>
          <a:stretch/>
        </p:blipFill>
        <p:spPr>
          <a:xfrm>
            <a:off x="4659128" y="6019199"/>
            <a:ext cx="6948000" cy="256497"/>
          </a:xfrm>
          <a:prstGeom prst="rect">
            <a:avLst/>
          </a:prstGeom>
        </p:spPr>
      </p:pic>
      <p:sp>
        <p:nvSpPr>
          <p:cNvPr id="4112" name="직사각형 4111">
            <a:extLst>
              <a:ext uri="{FF2B5EF4-FFF2-40B4-BE49-F238E27FC236}">
                <a16:creationId xmlns:a16="http://schemas.microsoft.com/office/drawing/2014/main" id="{CAB245E9-2CED-30FE-A2D8-075857C7FD64}"/>
              </a:ext>
            </a:extLst>
          </p:cNvPr>
          <p:cNvSpPr/>
          <p:nvPr/>
        </p:nvSpPr>
        <p:spPr>
          <a:xfrm>
            <a:off x="8480947" y="6019202"/>
            <a:ext cx="544650" cy="242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29" name="TextBox 4128">
            <a:extLst>
              <a:ext uri="{FF2B5EF4-FFF2-40B4-BE49-F238E27FC236}">
                <a16:creationId xmlns:a16="http://schemas.microsoft.com/office/drawing/2014/main" id="{17C409D5-F97D-BB9C-6005-327D841B1D14}"/>
              </a:ext>
            </a:extLst>
          </p:cNvPr>
          <p:cNvSpPr txBox="1"/>
          <p:nvPr/>
        </p:nvSpPr>
        <p:spPr>
          <a:xfrm>
            <a:off x="8261804" y="5533947"/>
            <a:ext cx="864059" cy="4174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98.2%</a:t>
            </a:r>
            <a:endParaRPr lang="ko-KR" altLang="en-US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Bold" panose="00000800000000000000" pitchFamily="2" charset="-127"/>
            </a:endParaRPr>
          </a:p>
        </p:txBody>
      </p:sp>
      <p:sp>
        <p:nvSpPr>
          <p:cNvPr id="4131" name="아래쪽 화살표[D] 4130">
            <a:extLst>
              <a:ext uri="{FF2B5EF4-FFF2-40B4-BE49-F238E27FC236}">
                <a16:creationId xmlns:a16="http://schemas.microsoft.com/office/drawing/2014/main" id="{1A22BD43-4983-6F6D-42A6-8ADF5D4BC771}"/>
              </a:ext>
            </a:extLst>
          </p:cNvPr>
          <p:cNvSpPr/>
          <p:nvPr/>
        </p:nvSpPr>
        <p:spPr>
          <a:xfrm>
            <a:off x="9073770" y="5644970"/>
            <a:ext cx="251146" cy="2700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19D911-225E-164D-353F-93695D703E77}"/>
              </a:ext>
            </a:extLst>
          </p:cNvPr>
          <p:cNvGrpSpPr/>
          <p:nvPr/>
        </p:nvGrpSpPr>
        <p:grpSpPr>
          <a:xfrm>
            <a:off x="4652665" y="2925452"/>
            <a:ext cx="2750672" cy="1137588"/>
            <a:chOff x="1219374" y="1635493"/>
            <a:chExt cx="3107011" cy="13686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54F728F-1043-A84B-4671-ACAACB5E3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89"/>
            <a:stretch/>
          </p:blipFill>
          <p:spPr>
            <a:xfrm>
              <a:off x="1219374" y="1635494"/>
              <a:ext cx="1534843" cy="136863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6A55C7-3911-9A60-893C-89205C163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51"/>
            <a:stretch/>
          </p:blipFill>
          <p:spPr>
            <a:xfrm>
              <a:off x="2741355" y="1635493"/>
              <a:ext cx="1585030" cy="136863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C26BEB-32A6-F5E7-C948-8EC614D0D3D2}"/>
              </a:ext>
            </a:extLst>
          </p:cNvPr>
          <p:cNvGrpSpPr/>
          <p:nvPr/>
        </p:nvGrpSpPr>
        <p:grpSpPr>
          <a:xfrm>
            <a:off x="7721552" y="2911383"/>
            <a:ext cx="3886639" cy="1144800"/>
            <a:chOff x="-167449" y="4988961"/>
            <a:chExt cx="4192443" cy="1370250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244808C-3B1E-6EA9-DF0B-2FADD4E30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51"/>
            <a:stretch/>
          </p:blipFill>
          <p:spPr>
            <a:xfrm>
              <a:off x="-167449" y="4988962"/>
              <a:ext cx="2483911" cy="1370249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B9B9D89F-1DF5-0AA9-10CD-892027879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47"/>
            <a:stretch/>
          </p:blipFill>
          <p:spPr>
            <a:xfrm>
              <a:off x="2318545" y="4988961"/>
              <a:ext cx="1706449" cy="1370249"/>
            </a:xfrm>
            <a:prstGeom prst="rect">
              <a:avLst/>
            </a:prstGeom>
          </p:spPr>
        </p:pic>
      </p:grp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9B80014D-865B-DF9A-D707-0240AA5ACAD9}"/>
              </a:ext>
            </a:extLst>
          </p:cNvPr>
          <p:cNvSpPr/>
          <p:nvPr/>
        </p:nvSpPr>
        <p:spPr>
          <a:xfrm rot="16200000">
            <a:off x="7450341" y="3455965"/>
            <a:ext cx="248806" cy="194875"/>
          </a:xfrm>
          <a:prstGeom prst="downArrow">
            <a:avLst/>
          </a:prstGeom>
          <a:solidFill>
            <a:srgbClr val="5C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E42F90-3305-78A1-EBCF-84D4BD25F349}"/>
              </a:ext>
            </a:extLst>
          </p:cNvPr>
          <p:cNvSpPr/>
          <p:nvPr/>
        </p:nvSpPr>
        <p:spPr>
          <a:xfrm>
            <a:off x="5962776" y="3205907"/>
            <a:ext cx="526160" cy="857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07D539-D309-9DBA-827E-1BC8BD84E880}"/>
              </a:ext>
            </a:extLst>
          </p:cNvPr>
          <p:cNvSpPr/>
          <p:nvPr/>
        </p:nvSpPr>
        <p:spPr>
          <a:xfrm>
            <a:off x="10018569" y="3186197"/>
            <a:ext cx="480506" cy="857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110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주요기능 </a:t>
            </a:r>
            <a:r>
              <a:rPr lang="en-US" altLang="ko-KR" dirty="0"/>
              <a:t>–</a:t>
            </a:r>
            <a:r>
              <a:rPr lang="ko-KR" altLang="en-US" dirty="0"/>
              <a:t> 종문 분석 페이지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C692E0-C208-AD43-4AFC-32E942A13C0E}"/>
              </a:ext>
            </a:extLst>
          </p:cNvPr>
          <p:cNvGrpSpPr/>
          <p:nvPr/>
        </p:nvGrpSpPr>
        <p:grpSpPr>
          <a:xfrm>
            <a:off x="607468" y="1171487"/>
            <a:ext cx="732821" cy="487164"/>
            <a:chOff x="5311056" y="5772151"/>
            <a:chExt cx="732821" cy="48716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B259AC-B678-3A32-5B11-D7D70FF69599}"/>
                </a:ext>
              </a:extLst>
            </p:cNvPr>
            <p:cNvGrpSpPr/>
            <p:nvPr/>
          </p:nvGrpSpPr>
          <p:grpSpPr>
            <a:xfrm>
              <a:off x="5311056" y="5827315"/>
              <a:ext cx="732821" cy="432000"/>
              <a:chOff x="4780534" y="5289787"/>
              <a:chExt cx="1029031" cy="524011"/>
            </a:xfrm>
          </p:grpSpPr>
          <p:sp>
            <p:nvSpPr>
              <p:cNvPr id="22" name="矩形 8">
                <a:extLst>
                  <a:ext uri="{FF2B5EF4-FFF2-40B4-BE49-F238E27FC236}">
                    <a16:creationId xmlns:a16="http://schemas.microsoft.com/office/drawing/2014/main" id="{76311AC3-C70E-4399-6310-D978EB69CFB4}"/>
                  </a:ext>
                </a:extLst>
              </p:cNvPr>
              <p:cNvSpPr/>
              <p:nvPr/>
            </p:nvSpPr>
            <p:spPr bwMode="auto">
              <a:xfrm>
                <a:off x="4840999" y="5345486"/>
                <a:ext cx="968566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23" name="矩形 10">
                <a:extLst>
                  <a:ext uri="{FF2B5EF4-FFF2-40B4-BE49-F238E27FC236}">
                    <a16:creationId xmlns:a16="http://schemas.microsoft.com/office/drawing/2014/main" id="{01A6718E-C652-1EB3-D783-FB4A6EA63B7B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968566" cy="468312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0A119-25B2-38AF-728A-E6E35DF4916D}"/>
                </a:ext>
              </a:extLst>
            </p:cNvPr>
            <p:cNvSpPr txBox="1"/>
            <p:nvPr/>
          </p:nvSpPr>
          <p:spPr>
            <a:xfrm>
              <a:off x="5331141" y="5772151"/>
              <a:ext cx="656977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차트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1D90E6C6-DCE1-B034-D2DF-4CE10A02FDC9}"/>
              </a:ext>
            </a:extLst>
          </p:cNvPr>
          <p:cNvSpPr/>
          <p:nvPr/>
        </p:nvSpPr>
        <p:spPr>
          <a:xfrm>
            <a:off x="706866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32" name="더하기 31">
            <a:extLst>
              <a:ext uri="{FF2B5EF4-FFF2-40B4-BE49-F238E27FC236}">
                <a16:creationId xmlns:a16="http://schemas.microsoft.com/office/drawing/2014/main" id="{90E27214-2AB0-E0FF-EAA3-E2F2B41E2FDD}"/>
              </a:ext>
            </a:extLst>
          </p:cNvPr>
          <p:cNvSpPr/>
          <p:nvPr/>
        </p:nvSpPr>
        <p:spPr>
          <a:xfrm>
            <a:off x="2189605" y="3465728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텍스트 개체 틀 6">
            <a:extLst>
              <a:ext uri="{FF2B5EF4-FFF2-40B4-BE49-F238E27FC236}">
                <a16:creationId xmlns:a16="http://schemas.microsoft.com/office/drawing/2014/main" id="{86DEF2AA-655E-DAFC-C96C-B7A35E0A5ACD}"/>
              </a:ext>
            </a:extLst>
          </p:cNvPr>
          <p:cNvSpPr txBox="1">
            <a:spLocks/>
          </p:cNvSpPr>
          <p:nvPr/>
        </p:nvSpPr>
        <p:spPr>
          <a:xfrm>
            <a:off x="827065" y="3420230"/>
            <a:ext cx="1207690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캔들차트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4" name="텍스트 개체 틀 6">
            <a:extLst>
              <a:ext uri="{FF2B5EF4-FFF2-40B4-BE49-F238E27FC236}">
                <a16:creationId xmlns:a16="http://schemas.microsoft.com/office/drawing/2014/main" id="{7182285C-305C-EF3A-39AB-2FC05CF1C7CE}"/>
              </a:ext>
            </a:extLst>
          </p:cNvPr>
          <p:cNvSpPr txBox="1">
            <a:spLocks/>
          </p:cNvSpPr>
          <p:nvPr/>
        </p:nvSpPr>
        <p:spPr>
          <a:xfrm>
            <a:off x="2523896" y="3422778"/>
            <a:ext cx="1582937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볼륨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이동평균선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90D12E16-9E68-BC1D-7152-23073E9483F3}"/>
              </a:ext>
            </a:extLst>
          </p:cNvPr>
          <p:cNvSpPr txBox="1">
            <a:spLocks/>
          </p:cNvSpPr>
          <p:nvPr/>
        </p:nvSpPr>
        <p:spPr>
          <a:xfrm>
            <a:off x="6405244" y="3419025"/>
            <a:ext cx="1207690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지지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저항선</a:t>
            </a: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733A88CD-CFF8-AE8D-92E9-F72F41CE68AF}"/>
              </a:ext>
            </a:extLst>
          </p:cNvPr>
          <p:cNvSpPr txBox="1">
            <a:spLocks/>
          </p:cNvSpPr>
          <p:nvPr/>
        </p:nvSpPr>
        <p:spPr>
          <a:xfrm>
            <a:off x="8479079" y="3434909"/>
            <a:ext cx="720000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RSI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7" name="텍스트 개체 틀 6">
            <a:extLst>
              <a:ext uri="{FF2B5EF4-FFF2-40B4-BE49-F238E27FC236}">
                <a16:creationId xmlns:a16="http://schemas.microsoft.com/office/drawing/2014/main" id="{67143016-7ED8-7BDC-A6DE-6F6B0FA9525B}"/>
              </a:ext>
            </a:extLst>
          </p:cNvPr>
          <p:cNvSpPr txBox="1">
            <a:spLocks/>
          </p:cNvSpPr>
          <p:nvPr/>
        </p:nvSpPr>
        <p:spPr>
          <a:xfrm>
            <a:off x="10300352" y="3429211"/>
            <a:ext cx="787958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MACD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C9D4A10-2CD5-7BC3-CC41-A3D388E421F1}"/>
              </a:ext>
            </a:extLst>
          </p:cNvPr>
          <p:cNvSpPr/>
          <p:nvPr/>
        </p:nvSpPr>
        <p:spPr>
          <a:xfrm>
            <a:off x="2592344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39" name="더하기 38">
            <a:extLst>
              <a:ext uri="{FF2B5EF4-FFF2-40B4-BE49-F238E27FC236}">
                <a16:creationId xmlns:a16="http://schemas.microsoft.com/office/drawing/2014/main" id="{FBAFEF50-4EE6-4C2A-0484-B2BFE95384B7}"/>
              </a:ext>
            </a:extLst>
          </p:cNvPr>
          <p:cNvSpPr/>
          <p:nvPr/>
        </p:nvSpPr>
        <p:spPr>
          <a:xfrm>
            <a:off x="5908863" y="3475841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517B9F2-9FA8-629E-8CB0-C03ABD28864E}"/>
              </a:ext>
            </a:extLst>
          </p:cNvPr>
          <p:cNvSpPr/>
          <p:nvPr/>
        </p:nvSpPr>
        <p:spPr>
          <a:xfrm>
            <a:off x="6277800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1" name="더하기 40">
            <a:extLst>
              <a:ext uri="{FF2B5EF4-FFF2-40B4-BE49-F238E27FC236}">
                <a16:creationId xmlns:a16="http://schemas.microsoft.com/office/drawing/2014/main" id="{AE7EE8DB-034B-C416-E4F1-1504477FF718}"/>
              </a:ext>
            </a:extLst>
          </p:cNvPr>
          <p:cNvSpPr/>
          <p:nvPr/>
        </p:nvSpPr>
        <p:spPr>
          <a:xfrm>
            <a:off x="7739316" y="3459765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3BA460F-47AA-CFB9-079D-F1D1D18500C3}"/>
              </a:ext>
            </a:extLst>
          </p:cNvPr>
          <p:cNvSpPr/>
          <p:nvPr/>
        </p:nvSpPr>
        <p:spPr>
          <a:xfrm>
            <a:off x="8119079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3" name="더하기 42">
            <a:extLst>
              <a:ext uri="{FF2B5EF4-FFF2-40B4-BE49-F238E27FC236}">
                <a16:creationId xmlns:a16="http://schemas.microsoft.com/office/drawing/2014/main" id="{32016D93-699E-4F0C-4CB0-A71D2409F4D1}"/>
              </a:ext>
            </a:extLst>
          </p:cNvPr>
          <p:cNvSpPr/>
          <p:nvPr/>
        </p:nvSpPr>
        <p:spPr>
          <a:xfrm>
            <a:off x="9584956" y="3471014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18C485D-2D8B-5C93-4506-74CDFABCA932}"/>
              </a:ext>
            </a:extLst>
          </p:cNvPr>
          <p:cNvSpPr/>
          <p:nvPr/>
        </p:nvSpPr>
        <p:spPr>
          <a:xfrm>
            <a:off x="9963042" y="2919765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73" name="텍스트 개체 틀 6">
            <a:extLst>
              <a:ext uri="{FF2B5EF4-FFF2-40B4-BE49-F238E27FC236}">
                <a16:creationId xmlns:a16="http://schemas.microsoft.com/office/drawing/2014/main" id="{4112F5C7-8EB1-58B1-89C7-A1BB0D4D7E55}"/>
              </a:ext>
            </a:extLst>
          </p:cNvPr>
          <p:cNvSpPr txBox="1">
            <a:spLocks/>
          </p:cNvSpPr>
          <p:nvPr/>
        </p:nvSpPr>
        <p:spPr>
          <a:xfrm>
            <a:off x="4388375" y="3422778"/>
            <a:ext cx="1582937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볼린저밴드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13A15A8-63D1-D1D8-371A-E121D068BC58}"/>
              </a:ext>
            </a:extLst>
          </p:cNvPr>
          <p:cNvSpPr/>
          <p:nvPr/>
        </p:nvSpPr>
        <p:spPr>
          <a:xfrm>
            <a:off x="4456823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75" name="더하기 74">
            <a:extLst>
              <a:ext uri="{FF2B5EF4-FFF2-40B4-BE49-F238E27FC236}">
                <a16:creationId xmlns:a16="http://schemas.microsoft.com/office/drawing/2014/main" id="{AE78FCBC-ED43-965E-7705-A2EF59554F3F}"/>
              </a:ext>
            </a:extLst>
          </p:cNvPr>
          <p:cNvSpPr/>
          <p:nvPr/>
        </p:nvSpPr>
        <p:spPr>
          <a:xfrm>
            <a:off x="4073845" y="3475841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FB41BA8-1352-AA1A-315F-77D3E8493503}"/>
              </a:ext>
            </a:extLst>
          </p:cNvPr>
          <p:cNvSpPr/>
          <p:nvPr/>
        </p:nvSpPr>
        <p:spPr>
          <a:xfrm>
            <a:off x="179333" y="1654743"/>
            <a:ext cx="2050396" cy="10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ED1CC42-41B7-A9AC-7299-A0D6008A0885}"/>
              </a:ext>
            </a:extLst>
          </p:cNvPr>
          <p:cNvGrpSpPr/>
          <p:nvPr/>
        </p:nvGrpSpPr>
        <p:grpSpPr>
          <a:xfrm>
            <a:off x="596261" y="2710927"/>
            <a:ext cx="11140332" cy="3668358"/>
            <a:chOff x="596261" y="2710927"/>
            <a:chExt cx="11140332" cy="366835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D6D8E0E-6888-E7C4-67E0-C1B890B48346}"/>
                </a:ext>
              </a:extLst>
            </p:cNvPr>
            <p:cNvSpPr/>
            <p:nvPr/>
          </p:nvSpPr>
          <p:spPr>
            <a:xfrm>
              <a:off x="596261" y="2710927"/>
              <a:ext cx="11140332" cy="3668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n>
                  <a:solidFill>
                    <a:schemeClr val="tx1"/>
                  </a:solidFill>
                </a:ln>
                <a:noFill/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47C0DA3-C154-FC3C-77C6-8D3C56633A5A}"/>
                </a:ext>
              </a:extLst>
            </p:cNvPr>
            <p:cNvSpPr txBox="1"/>
            <p:nvPr/>
          </p:nvSpPr>
          <p:spPr>
            <a:xfrm>
              <a:off x="7425934" y="2781055"/>
              <a:ext cx="4290782" cy="299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b="1" dirty="0">
                  <a:solidFill>
                    <a:srgbClr val="00B0F0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대표적인 변동성 지표</a:t>
              </a:r>
              <a:endParaRPr kumimoji="1" lang="en-US" altLang="ko-KR" sz="2000" b="1" dirty="0">
                <a:solidFill>
                  <a:srgbClr val="00B0F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중심선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: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20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일 </a:t>
              </a:r>
              <a:r>
                <a:rPr kumimoji="1" lang="ko-KR" altLang="en-US" dirty="0" err="1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이평선</a:t>
              </a:r>
              <a:endParaRPr kumimoji="1" lang="en-US" altLang="ko-KR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dirty="0" err="1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상단선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: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ko-KR" altLang="en-US" dirty="0" err="1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이평선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+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20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일 표준편차 *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2(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승수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dirty="0" err="1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상단선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: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ko-KR" altLang="en-US" dirty="0" err="1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이평선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-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20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일 표준편차 *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2(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승수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kumimoji="1" lang="en-US" altLang="ko-Kore-KR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밴드안에 주가가 위치할 확률</a:t>
              </a:r>
              <a:endParaRPr kumimoji="1" lang="en-US" altLang="ko-KR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: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(34.1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+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13.6)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*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2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=</a:t>
              </a:r>
              <a:r>
                <a:rPr kumimoji="1" lang="ko-KR" altLang="en-US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95.4%</a:t>
              </a:r>
              <a:endParaRPr kumimoji="1" lang="ko-Kore-KR" altLang="en-US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4D89AB92-0B1D-0D53-3618-314FF8BF5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40" y="2914689"/>
              <a:ext cx="6451600" cy="3111500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39952C5-622F-D5F6-8AB2-D22DCF7D24C8}"/>
              </a:ext>
            </a:extLst>
          </p:cNvPr>
          <p:cNvGrpSpPr/>
          <p:nvPr/>
        </p:nvGrpSpPr>
        <p:grpSpPr>
          <a:xfrm>
            <a:off x="688592" y="2836438"/>
            <a:ext cx="10860468" cy="3012938"/>
            <a:chOff x="688592" y="2836438"/>
            <a:chExt cx="10860468" cy="3012938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4B925DDF-0707-7F71-F07C-676DFC4D5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92" y="2836438"/>
              <a:ext cx="10860468" cy="3012938"/>
            </a:xfrm>
            <a:prstGeom prst="rect">
              <a:avLst/>
            </a:prstGeom>
          </p:spPr>
        </p:pic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6C7EF42C-4E42-2DB9-0466-BF2B24E08C9F}"/>
                </a:ext>
              </a:extLst>
            </p:cNvPr>
            <p:cNvSpPr/>
            <p:nvPr/>
          </p:nvSpPr>
          <p:spPr>
            <a:xfrm>
              <a:off x="3449584" y="3313610"/>
              <a:ext cx="914400" cy="9144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0497CB0-77E0-F476-509B-CEC7A518B9A1}"/>
                </a:ext>
              </a:extLst>
            </p:cNvPr>
            <p:cNvCxnSpPr>
              <a:cxnSpLocks/>
            </p:cNvCxnSpPr>
            <p:nvPr/>
          </p:nvCxnSpPr>
          <p:spPr>
            <a:xfrm>
              <a:off x="5241727" y="3596525"/>
              <a:ext cx="2437982" cy="2785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9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주요기능 </a:t>
            </a:r>
            <a:r>
              <a:rPr lang="en-US" altLang="ko-KR" dirty="0"/>
              <a:t>–</a:t>
            </a:r>
            <a:r>
              <a:rPr lang="ko-KR" altLang="en-US" dirty="0"/>
              <a:t> 종문 분석 페이지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C692E0-C208-AD43-4AFC-32E942A13C0E}"/>
              </a:ext>
            </a:extLst>
          </p:cNvPr>
          <p:cNvGrpSpPr/>
          <p:nvPr/>
        </p:nvGrpSpPr>
        <p:grpSpPr>
          <a:xfrm>
            <a:off x="607468" y="1171487"/>
            <a:ext cx="732821" cy="487164"/>
            <a:chOff x="5311056" y="5772151"/>
            <a:chExt cx="732821" cy="48716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B259AC-B678-3A32-5B11-D7D70FF69599}"/>
                </a:ext>
              </a:extLst>
            </p:cNvPr>
            <p:cNvGrpSpPr/>
            <p:nvPr/>
          </p:nvGrpSpPr>
          <p:grpSpPr>
            <a:xfrm>
              <a:off x="5311056" y="5827315"/>
              <a:ext cx="732821" cy="432000"/>
              <a:chOff x="4780534" y="5289787"/>
              <a:chExt cx="1029031" cy="524011"/>
            </a:xfrm>
          </p:grpSpPr>
          <p:sp>
            <p:nvSpPr>
              <p:cNvPr id="22" name="矩形 8">
                <a:extLst>
                  <a:ext uri="{FF2B5EF4-FFF2-40B4-BE49-F238E27FC236}">
                    <a16:creationId xmlns:a16="http://schemas.microsoft.com/office/drawing/2014/main" id="{76311AC3-C70E-4399-6310-D978EB69CFB4}"/>
                  </a:ext>
                </a:extLst>
              </p:cNvPr>
              <p:cNvSpPr/>
              <p:nvPr/>
            </p:nvSpPr>
            <p:spPr bwMode="auto">
              <a:xfrm>
                <a:off x="4840999" y="5345486"/>
                <a:ext cx="968566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23" name="矩形 10">
                <a:extLst>
                  <a:ext uri="{FF2B5EF4-FFF2-40B4-BE49-F238E27FC236}">
                    <a16:creationId xmlns:a16="http://schemas.microsoft.com/office/drawing/2014/main" id="{01A6718E-C652-1EB3-D783-FB4A6EA63B7B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968566" cy="468312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0A119-25B2-38AF-728A-E6E35DF4916D}"/>
                </a:ext>
              </a:extLst>
            </p:cNvPr>
            <p:cNvSpPr txBox="1"/>
            <p:nvPr/>
          </p:nvSpPr>
          <p:spPr>
            <a:xfrm>
              <a:off x="5331141" y="5772151"/>
              <a:ext cx="656977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차트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1D90E6C6-DCE1-B034-D2DF-4CE10A02FDC9}"/>
              </a:ext>
            </a:extLst>
          </p:cNvPr>
          <p:cNvSpPr/>
          <p:nvPr/>
        </p:nvSpPr>
        <p:spPr>
          <a:xfrm>
            <a:off x="706866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32" name="더하기 31">
            <a:extLst>
              <a:ext uri="{FF2B5EF4-FFF2-40B4-BE49-F238E27FC236}">
                <a16:creationId xmlns:a16="http://schemas.microsoft.com/office/drawing/2014/main" id="{90E27214-2AB0-E0FF-EAA3-E2F2B41E2FDD}"/>
              </a:ext>
            </a:extLst>
          </p:cNvPr>
          <p:cNvSpPr/>
          <p:nvPr/>
        </p:nvSpPr>
        <p:spPr>
          <a:xfrm>
            <a:off x="2189605" y="3465728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텍스트 개체 틀 6">
            <a:extLst>
              <a:ext uri="{FF2B5EF4-FFF2-40B4-BE49-F238E27FC236}">
                <a16:creationId xmlns:a16="http://schemas.microsoft.com/office/drawing/2014/main" id="{86DEF2AA-655E-DAFC-C96C-B7A35E0A5ACD}"/>
              </a:ext>
            </a:extLst>
          </p:cNvPr>
          <p:cNvSpPr txBox="1">
            <a:spLocks/>
          </p:cNvSpPr>
          <p:nvPr/>
        </p:nvSpPr>
        <p:spPr>
          <a:xfrm>
            <a:off x="827065" y="3420230"/>
            <a:ext cx="1207690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캔들차트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4" name="텍스트 개체 틀 6">
            <a:extLst>
              <a:ext uri="{FF2B5EF4-FFF2-40B4-BE49-F238E27FC236}">
                <a16:creationId xmlns:a16="http://schemas.microsoft.com/office/drawing/2014/main" id="{7182285C-305C-EF3A-39AB-2FC05CF1C7CE}"/>
              </a:ext>
            </a:extLst>
          </p:cNvPr>
          <p:cNvSpPr txBox="1">
            <a:spLocks/>
          </p:cNvSpPr>
          <p:nvPr/>
        </p:nvSpPr>
        <p:spPr>
          <a:xfrm>
            <a:off x="2523896" y="3422778"/>
            <a:ext cx="1582937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볼륨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이동평균선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90D12E16-9E68-BC1D-7152-23073E9483F3}"/>
              </a:ext>
            </a:extLst>
          </p:cNvPr>
          <p:cNvSpPr txBox="1">
            <a:spLocks/>
          </p:cNvSpPr>
          <p:nvPr/>
        </p:nvSpPr>
        <p:spPr>
          <a:xfrm>
            <a:off x="6405244" y="3419025"/>
            <a:ext cx="1207690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지지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저항선</a:t>
            </a: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733A88CD-CFF8-AE8D-92E9-F72F41CE68AF}"/>
              </a:ext>
            </a:extLst>
          </p:cNvPr>
          <p:cNvSpPr txBox="1">
            <a:spLocks/>
          </p:cNvSpPr>
          <p:nvPr/>
        </p:nvSpPr>
        <p:spPr>
          <a:xfrm>
            <a:off x="8479079" y="3434909"/>
            <a:ext cx="720000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RSI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7" name="텍스트 개체 틀 6">
            <a:extLst>
              <a:ext uri="{FF2B5EF4-FFF2-40B4-BE49-F238E27FC236}">
                <a16:creationId xmlns:a16="http://schemas.microsoft.com/office/drawing/2014/main" id="{67143016-7ED8-7BDC-A6DE-6F6B0FA9525B}"/>
              </a:ext>
            </a:extLst>
          </p:cNvPr>
          <p:cNvSpPr txBox="1">
            <a:spLocks/>
          </p:cNvSpPr>
          <p:nvPr/>
        </p:nvSpPr>
        <p:spPr>
          <a:xfrm>
            <a:off x="10300352" y="3429211"/>
            <a:ext cx="787958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MACD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C9D4A10-2CD5-7BC3-CC41-A3D388E421F1}"/>
              </a:ext>
            </a:extLst>
          </p:cNvPr>
          <p:cNvSpPr/>
          <p:nvPr/>
        </p:nvSpPr>
        <p:spPr>
          <a:xfrm>
            <a:off x="2592344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39" name="더하기 38">
            <a:extLst>
              <a:ext uri="{FF2B5EF4-FFF2-40B4-BE49-F238E27FC236}">
                <a16:creationId xmlns:a16="http://schemas.microsoft.com/office/drawing/2014/main" id="{FBAFEF50-4EE6-4C2A-0484-B2BFE95384B7}"/>
              </a:ext>
            </a:extLst>
          </p:cNvPr>
          <p:cNvSpPr/>
          <p:nvPr/>
        </p:nvSpPr>
        <p:spPr>
          <a:xfrm>
            <a:off x="5908863" y="3475841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517B9F2-9FA8-629E-8CB0-C03ABD28864E}"/>
              </a:ext>
            </a:extLst>
          </p:cNvPr>
          <p:cNvSpPr/>
          <p:nvPr/>
        </p:nvSpPr>
        <p:spPr>
          <a:xfrm>
            <a:off x="6277800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1" name="더하기 40">
            <a:extLst>
              <a:ext uri="{FF2B5EF4-FFF2-40B4-BE49-F238E27FC236}">
                <a16:creationId xmlns:a16="http://schemas.microsoft.com/office/drawing/2014/main" id="{AE7EE8DB-034B-C416-E4F1-1504477FF718}"/>
              </a:ext>
            </a:extLst>
          </p:cNvPr>
          <p:cNvSpPr/>
          <p:nvPr/>
        </p:nvSpPr>
        <p:spPr>
          <a:xfrm>
            <a:off x="7739316" y="3459765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3BA460F-47AA-CFB9-079D-F1D1D18500C3}"/>
              </a:ext>
            </a:extLst>
          </p:cNvPr>
          <p:cNvSpPr/>
          <p:nvPr/>
        </p:nvSpPr>
        <p:spPr>
          <a:xfrm>
            <a:off x="8119079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3" name="더하기 42">
            <a:extLst>
              <a:ext uri="{FF2B5EF4-FFF2-40B4-BE49-F238E27FC236}">
                <a16:creationId xmlns:a16="http://schemas.microsoft.com/office/drawing/2014/main" id="{32016D93-699E-4F0C-4CB0-A71D2409F4D1}"/>
              </a:ext>
            </a:extLst>
          </p:cNvPr>
          <p:cNvSpPr/>
          <p:nvPr/>
        </p:nvSpPr>
        <p:spPr>
          <a:xfrm>
            <a:off x="9584956" y="3471014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18C485D-2D8B-5C93-4506-74CDFABCA932}"/>
              </a:ext>
            </a:extLst>
          </p:cNvPr>
          <p:cNvSpPr/>
          <p:nvPr/>
        </p:nvSpPr>
        <p:spPr>
          <a:xfrm>
            <a:off x="9963042" y="2919765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73" name="텍스트 개체 틀 6">
            <a:extLst>
              <a:ext uri="{FF2B5EF4-FFF2-40B4-BE49-F238E27FC236}">
                <a16:creationId xmlns:a16="http://schemas.microsoft.com/office/drawing/2014/main" id="{4112F5C7-8EB1-58B1-89C7-A1BB0D4D7E55}"/>
              </a:ext>
            </a:extLst>
          </p:cNvPr>
          <p:cNvSpPr txBox="1">
            <a:spLocks/>
          </p:cNvSpPr>
          <p:nvPr/>
        </p:nvSpPr>
        <p:spPr>
          <a:xfrm>
            <a:off x="4388375" y="3422778"/>
            <a:ext cx="1582937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볼린저밴드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13A15A8-63D1-D1D8-371A-E121D068BC58}"/>
              </a:ext>
            </a:extLst>
          </p:cNvPr>
          <p:cNvSpPr/>
          <p:nvPr/>
        </p:nvSpPr>
        <p:spPr>
          <a:xfrm>
            <a:off x="4456823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75" name="더하기 74">
            <a:extLst>
              <a:ext uri="{FF2B5EF4-FFF2-40B4-BE49-F238E27FC236}">
                <a16:creationId xmlns:a16="http://schemas.microsoft.com/office/drawing/2014/main" id="{AE78FCBC-ED43-965E-7705-A2EF59554F3F}"/>
              </a:ext>
            </a:extLst>
          </p:cNvPr>
          <p:cNvSpPr/>
          <p:nvPr/>
        </p:nvSpPr>
        <p:spPr>
          <a:xfrm>
            <a:off x="4073845" y="3475841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4BDCA8-802B-E230-6ED2-3A9EEF189335}"/>
              </a:ext>
            </a:extLst>
          </p:cNvPr>
          <p:cNvGrpSpPr/>
          <p:nvPr/>
        </p:nvGrpSpPr>
        <p:grpSpPr>
          <a:xfrm>
            <a:off x="179333" y="1654743"/>
            <a:ext cx="11635236" cy="4734767"/>
            <a:chOff x="179333" y="1654743"/>
            <a:chExt cx="11635236" cy="47347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4AA95FC-954D-BC68-32D7-9C60FB24822B}"/>
                </a:ext>
              </a:extLst>
            </p:cNvPr>
            <p:cNvSpPr/>
            <p:nvPr/>
          </p:nvSpPr>
          <p:spPr>
            <a:xfrm>
              <a:off x="282222" y="2720621"/>
              <a:ext cx="11532347" cy="3668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EE5D3B-455F-3FB4-2142-A02D4E6FFDB2}"/>
                </a:ext>
              </a:extLst>
            </p:cNvPr>
            <p:cNvSpPr txBox="1"/>
            <p:nvPr/>
          </p:nvSpPr>
          <p:spPr>
            <a:xfrm>
              <a:off x="8265072" y="3301783"/>
              <a:ext cx="3361818" cy="20640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2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1)</a:t>
              </a:r>
              <a:r>
                <a:rPr kumimoji="1" lang="ko-KR" altLang="en-US" sz="22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그림과 같은 지점을 찾고</a:t>
              </a:r>
              <a:r>
                <a:rPr kumimoji="1" lang="en-US" altLang="ko-KR" sz="22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22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2)</a:t>
              </a:r>
              <a:r>
                <a:rPr kumimoji="1" lang="ko-KR" altLang="en-US" sz="22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해당 지점 중복 검사 수행</a:t>
              </a:r>
              <a:endParaRPr kumimoji="1" lang="en-US" altLang="ko-KR" sz="22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22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3)</a:t>
              </a:r>
              <a:r>
                <a:rPr kumimoji="1" lang="ko-KR" altLang="en-US" sz="22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결과값 배열에 담아 반환</a:t>
              </a:r>
              <a:endParaRPr kumimoji="1" lang="en-US" altLang="ko-KR" sz="22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22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4)</a:t>
              </a:r>
              <a:r>
                <a:rPr kumimoji="1" lang="ko-KR" altLang="en-US" sz="2200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시각화</a:t>
              </a:r>
              <a:endParaRPr kumimoji="1" lang="en-US" altLang="ko-KR" sz="22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07649E2-C539-AFF1-2D7E-C53C51BB4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49" y="2915989"/>
              <a:ext cx="3619500" cy="305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0B35D8-48A2-C46C-8D3C-E5A10AD4E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860" y="2914689"/>
              <a:ext cx="3530600" cy="30607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4AC15D-AD7E-2B58-F005-5362D72D5B7D}"/>
                </a:ext>
              </a:extLst>
            </p:cNvPr>
            <p:cNvSpPr/>
            <p:nvPr/>
          </p:nvSpPr>
          <p:spPr>
            <a:xfrm>
              <a:off x="179333" y="1654743"/>
              <a:ext cx="2050396" cy="1351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BEF0AE-E339-A4D7-A9EE-17545C40F52B}"/>
              </a:ext>
            </a:extLst>
          </p:cNvPr>
          <p:cNvGrpSpPr/>
          <p:nvPr/>
        </p:nvGrpSpPr>
        <p:grpSpPr>
          <a:xfrm>
            <a:off x="419676" y="2978091"/>
            <a:ext cx="11299082" cy="2869256"/>
            <a:chOff x="419676" y="2978091"/>
            <a:chExt cx="11299082" cy="286925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CD61BD8-95EA-2629-36EB-7EF05A866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76" y="2978091"/>
              <a:ext cx="11299082" cy="286925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97CCB27-89EC-6521-0946-7B6796FCEEF3}"/>
                </a:ext>
              </a:extLst>
            </p:cNvPr>
            <p:cNvSpPr/>
            <p:nvPr/>
          </p:nvSpPr>
          <p:spPr>
            <a:xfrm>
              <a:off x="2503536" y="3705726"/>
              <a:ext cx="664085" cy="531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B5CE28B-F231-E4DB-715D-FFD3255E4CD4}"/>
                </a:ext>
              </a:extLst>
            </p:cNvPr>
            <p:cNvSpPr/>
            <p:nvPr/>
          </p:nvSpPr>
          <p:spPr>
            <a:xfrm>
              <a:off x="3438235" y="3705726"/>
              <a:ext cx="478079" cy="3724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EFDF47-CC09-345D-F9C8-363BA743BDD6}"/>
                </a:ext>
              </a:extLst>
            </p:cNvPr>
            <p:cNvSpPr/>
            <p:nvPr/>
          </p:nvSpPr>
          <p:spPr>
            <a:xfrm>
              <a:off x="8619865" y="3699784"/>
              <a:ext cx="2637184" cy="3724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5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주요기능 </a:t>
            </a:r>
            <a:r>
              <a:rPr lang="en-US" altLang="ko-KR" dirty="0"/>
              <a:t>–</a:t>
            </a:r>
            <a:r>
              <a:rPr lang="ko-KR" altLang="en-US" dirty="0"/>
              <a:t> 종문 분석 페이지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C692E0-C208-AD43-4AFC-32E942A13C0E}"/>
              </a:ext>
            </a:extLst>
          </p:cNvPr>
          <p:cNvGrpSpPr/>
          <p:nvPr/>
        </p:nvGrpSpPr>
        <p:grpSpPr>
          <a:xfrm>
            <a:off x="607468" y="1171487"/>
            <a:ext cx="732821" cy="487164"/>
            <a:chOff x="5311056" y="5772151"/>
            <a:chExt cx="732821" cy="48716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B259AC-B678-3A32-5B11-D7D70FF69599}"/>
                </a:ext>
              </a:extLst>
            </p:cNvPr>
            <p:cNvGrpSpPr/>
            <p:nvPr/>
          </p:nvGrpSpPr>
          <p:grpSpPr>
            <a:xfrm>
              <a:off x="5311056" y="5827315"/>
              <a:ext cx="732821" cy="432000"/>
              <a:chOff x="4780534" y="5289787"/>
              <a:chExt cx="1029031" cy="524011"/>
            </a:xfrm>
          </p:grpSpPr>
          <p:sp>
            <p:nvSpPr>
              <p:cNvPr id="22" name="矩形 8">
                <a:extLst>
                  <a:ext uri="{FF2B5EF4-FFF2-40B4-BE49-F238E27FC236}">
                    <a16:creationId xmlns:a16="http://schemas.microsoft.com/office/drawing/2014/main" id="{76311AC3-C70E-4399-6310-D978EB69CFB4}"/>
                  </a:ext>
                </a:extLst>
              </p:cNvPr>
              <p:cNvSpPr/>
              <p:nvPr/>
            </p:nvSpPr>
            <p:spPr bwMode="auto">
              <a:xfrm>
                <a:off x="4840999" y="5345486"/>
                <a:ext cx="968566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23" name="矩形 10">
                <a:extLst>
                  <a:ext uri="{FF2B5EF4-FFF2-40B4-BE49-F238E27FC236}">
                    <a16:creationId xmlns:a16="http://schemas.microsoft.com/office/drawing/2014/main" id="{01A6718E-C652-1EB3-D783-FB4A6EA63B7B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968566" cy="468312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0A119-25B2-38AF-728A-E6E35DF4916D}"/>
                </a:ext>
              </a:extLst>
            </p:cNvPr>
            <p:cNvSpPr txBox="1"/>
            <p:nvPr/>
          </p:nvSpPr>
          <p:spPr>
            <a:xfrm>
              <a:off x="5331141" y="5772151"/>
              <a:ext cx="656977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차트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1D90E6C6-DCE1-B034-D2DF-4CE10A02FDC9}"/>
              </a:ext>
            </a:extLst>
          </p:cNvPr>
          <p:cNvSpPr/>
          <p:nvPr/>
        </p:nvSpPr>
        <p:spPr>
          <a:xfrm>
            <a:off x="706866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32" name="더하기 31">
            <a:extLst>
              <a:ext uri="{FF2B5EF4-FFF2-40B4-BE49-F238E27FC236}">
                <a16:creationId xmlns:a16="http://schemas.microsoft.com/office/drawing/2014/main" id="{90E27214-2AB0-E0FF-EAA3-E2F2B41E2FDD}"/>
              </a:ext>
            </a:extLst>
          </p:cNvPr>
          <p:cNvSpPr/>
          <p:nvPr/>
        </p:nvSpPr>
        <p:spPr>
          <a:xfrm>
            <a:off x="2189605" y="3465728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텍스트 개체 틀 6">
            <a:extLst>
              <a:ext uri="{FF2B5EF4-FFF2-40B4-BE49-F238E27FC236}">
                <a16:creationId xmlns:a16="http://schemas.microsoft.com/office/drawing/2014/main" id="{86DEF2AA-655E-DAFC-C96C-B7A35E0A5ACD}"/>
              </a:ext>
            </a:extLst>
          </p:cNvPr>
          <p:cNvSpPr txBox="1">
            <a:spLocks/>
          </p:cNvSpPr>
          <p:nvPr/>
        </p:nvSpPr>
        <p:spPr>
          <a:xfrm>
            <a:off x="827065" y="3420230"/>
            <a:ext cx="1207690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캔들차트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4" name="텍스트 개체 틀 6">
            <a:extLst>
              <a:ext uri="{FF2B5EF4-FFF2-40B4-BE49-F238E27FC236}">
                <a16:creationId xmlns:a16="http://schemas.microsoft.com/office/drawing/2014/main" id="{7182285C-305C-EF3A-39AB-2FC05CF1C7CE}"/>
              </a:ext>
            </a:extLst>
          </p:cNvPr>
          <p:cNvSpPr txBox="1">
            <a:spLocks/>
          </p:cNvSpPr>
          <p:nvPr/>
        </p:nvSpPr>
        <p:spPr>
          <a:xfrm>
            <a:off x="2523896" y="3422778"/>
            <a:ext cx="1582937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볼륨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이동평균선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90D12E16-9E68-BC1D-7152-23073E9483F3}"/>
              </a:ext>
            </a:extLst>
          </p:cNvPr>
          <p:cNvSpPr txBox="1">
            <a:spLocks/>
          </p:cNvSpPr>
          <p:nvPr/>
        </p:nvSpPr>
        <p:spPr>
          <a:xfrm>
            <a:off x="6405244" y="3419025"/>
            <a:ext cx="1207690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지지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저항선</a:t>
            </a: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733A88CD-CFF8-AE8D-92E9-F72F41CE68AF}"/>
              </a:ext>
            </a:extLst>
          </p:cNvPr>
          <p:cNvSpPr txBox="1">
            <a:spLocks/>
          </p:cNvSpPr>
          <p:nvPr/>
        </p:nvSpPr>
        <p:spPr>
          <a:xfrm>
            <a:off x="8479079" y="3434909"/>
            <a:ext cx="720000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RSI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7" name="텍스트 개체 틀 6">
            <a:extLst>
              <a:ext uri="{FF2B5EF4-FFF2-40B4-BE49-F238E27FC236}">
                <a16:creationId xmlns:a16="http://schemas.microsoft.com/office/drawing/2014/main" id="{67143016-7ED8-7BDC-A6DE-6F6B0FA9525B}"/>
              </a:ext>
            </a:extLst>
          </p:cNvPr>
          <p:cNvSpPr txBox="1">
            <a:spLocks/>
          </p:cNvSpPr>
          <p:nvPr/>
        </p:nvSpPr>
        <p:spPr>
          <a:xfrm>
            <a:off x="10300352" y="3429211"/>
            <a:ext cx="787958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MACD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C9D4A10-2CD5-7BC3-CC41-A3D388E421F1}"/>
              </a:ext>
            </a:extLst>
          </p:cNvPr>
          <p:cNvSpPr/>
          <p:nvPr/>
        </p:nvSpPr>
        <p:spPr>
          <a:xfrm>
            <a:off x="2592344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39" name="더하기 38">
            <a:extLst>
              <a:ext uri="{FF2B5EF4-FFF2-40B4-BE49-F238E27FC236}">
                <a16:creationId xmlns:a16="http://schemas.microsoft.com/office/drawing/2014/main" id="{FBAFEF50-4EE6-4C2A-0484-B2BFE95384B7}"/>
              </a:ext>
            </a:extLst>
          </p:cNvPr>
          <p:cNvSpPr/>
          <p:nvPr/>
        </p:nvSpPr>
        <p:spPr>
          <a:xfrm>
            <a:off x="5908863" y="3475841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517B9F2-9FA8-629E-8CB0-C03ABD28864E}"/>
              </a:ext>
            </a:extLst>
          </p:cNvPr>
          <p:cNvSpPr/>
          <p:nvPr/>
        </p:nvSpPr>
        <p:spPr>
          <a:xfrm>
            <a:off x="6277800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1" name="더하기 40">
            <a:extLst>
              <a:ext uri="{FF2B5EF4-FFF2-40B4-BE49-F238E27FC236}">
                <a16:creationId xmlns:a16="http://schemas.microsoft.com/office/drawing/2014/main" id="{AE7EE8DB-034B-C416-E4F1-1504477FF718}"/>
              </a:ext>
            </a:extLst>
          </p:cNvPr>
          <p:cNvSpPr/>
          <p:nvPr/>
        </p:nvSpPr>
        <p:spPr>
          <a:xfrm>
            <a:off x="7739316" y="3459765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3BA460F-47AA-CFB9-079D-F1D1D18500C3}"/>
              </a:ext>
            </a:extLst>
          </p:cNvPr>
          <p:cNvSpPr/>
          <p:nvPr/>
        </p:nvSpPr>
        <p:spPr>
          <a:xfrm>
            <a:off x="8119079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3" name="더하기 42">
            <a:extLst>
              <a:ext uri="{FF2B5EF4-FFF2-40B4-BE49-F238E27FC236}">
                <a16:creationId xmlns:a16="http://schemas.microsoft.com/office/drawing/2014/main" id="{32016D93-699E-4F0C-4CB0-A71D2409F4D1}"/>
              </a:ext>
            </a:extLst>
          </p:cNvPr>
          <p:cNvSpPr/>
          <p:nvPr/>
        </p:nvSpPr>
        <p:spPr>
          <a:xfrm>
            <a:off x="9584956" y="3471014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18C485D-2D8B-5C93-4506-74CDFABCA932}"/>
              </a:ext>
            </a:extLst>
          </p:cNvPr>
          <p:cNvSpPr/>
          <p:nvPr/>
        </p:nvSpPr>
        <p:spPr>
          <a:xfrm>
            <a:off x="9963042" y="2919765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73" name="텍스트 개체 틀 6">
            <a:extLst>
              <a:ext uri="{FF2B5EF4-FFF2-40B4-BE49-F238E27FC236}">
                <a16:creationId xmlns:a16="http://schemas.microsoft.com/office/drawing/2014/main" id="{4112F5C7-8EB1-58B1-89C7-A1BB0D4D7E55}"/>
              </a:ext>
            </a:extLst>
          </p:cNvPr>
          <p:cNvSpPr txBox="1">
            <a:spLocks/>
          </p:cNvSpPr>
          <p:nvPr/>
        </p:nvSpPr>
        <p:spPr>
          <a:xfrm>
            <a:off x="4388375" y="3422778"/>
            <a:ext cx="1582937" cy="4029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볼린저밴드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13A15A8-63D1-D1D8-371A-E121D068BC58}"/>
              </a:ext>
            </a:extLst>
          </p:cNvPr>
          <p:cNvSpPr/>
          <p:nvPr/>
        </p:nvSpPr>
        <p:spPr>
          <a:xfrm>
            <a:off x="4456823" y="2914689"/>
            <a:ext cx="1440000" cy="144000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75" name="더하기 74">
            <a:extLst>
              <a:ext uri="{FF2B5EF4-FFF2-40B4-BE49-F238E27FC236}">
                <a16:creationId xmlns:a16="http://schemas.microsoft.com/office/drawing/2014/main" id="{AE78FCBC-ED43-965E-7705-A2EF59554F3F}"/>
              </a:ext>
            </a:extLst>
          </p:cNvPr>
          <p:cNvSpPr/>
          <p:nvPr/>
        </p:nvSpPr>
        <p:spPr>
          <a:xfrm>
            <a:off x="4073845" y="3475841"/>
            <a:ext cx="360000" cy="36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B1D3AE3-E612-4670-D9C8-BEB718A886A5}"/>
              </a:ext>
            </a:extLst>
          </p:cNvPr>
          <p:cNvGrpSpPr/>
          <p:nvPr/>
        </p:nvGrpSpPr>
        <p:grpSpPr>
          <a:xfrm>
            <a:off x="179333" y="1654743"/>
            <a:ext cx="11557260" cy="4724542"/>
            <a:chOff x="179333" y="1654743"/>
            <a:chExt cx="11557260" cy="472454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D51399B-EB10-CF33-0ED4-8479525F8EC6}"/>
                </a:ext>
              </a:extLst>
            </p:cNvPr>
            <p:cNvSpPr/>
            <p:nvPr/>
          </p:nvSpPr>
          <p:spPr>
            <a:xfrm>
              <a:off x="179333" y="1654743"/>
              <a:ext cx="2050396" cy="105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8A2063-77BF-2268-028F-B822794AD275}"/>
                </a:ext>
              </a:extLst>
            </p:cNvPr>
            <p:cNvSpPr/>
            <p:nvPr/>
          </p:nvSpPr>
          <p:spPr>
            <a:xfrm>
              <a:off x="596261" y="2710927"/>
              <a:ext cx="11140332" cy="3668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EB64EF6-624A-5E2B-BF40-FB79FC50743E}"/>
                </a:ext>
              </a:extLst>
            </p:cNvPr>
            <p:cNvGrpSpPr/>
            <p:nvPr/>
          </p:nvGrpSpPr>
          <p:grpSpPr>
            <a:xfrm>
              <a:off x="2356765" y="2914689"/>
              <a:ext cx="7242891" cy="3177016"/>
              <a:chOff x="2498654" y="1401621"/>
              <a:chExt cx="7242891" cy="3177016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3120B20-C45B-E074-4F60-D29B18DDB00B}"/>
                  </a:ext>
                </a:extLst>
              </p:cNvPr>
              <p:cNvSpPr/>
              <p:nvPr/>
            </p:nvSpPr>
            <p:spPr>
              <a:xfrm>
                <a:off x="3221670" y="2027170"/>
                <a:ext cx="3201344" cy="354124"/>
              </a:xfrm>
              <a:prstGeom prst="rect">
                <a:avLst/>
              </a:prstGeom>
              <a:noFill/>
              <a:ln w="6350">
                <a:solidFill>
                  <a:srgbClr val="1818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10423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1BE7ABC-8178-2312-7BD3-78B4E726E7AB}"/>
                  </a:ext>
                </a:extLst>
              </p:cNvPr>
              <p:cNvSpPr/>
              <p:nvPr/>
            </p:nvSpPr>
            <p:spPr>
              <a:xfrm>
                <a:off x="6540201" y="2027170"/>
                <a:ext cx="3201344" cy="354124"/>
              </a:xfrm>
              <a:prstGeom prst="rect">
                <a:avLst/>
              </a:prstGeom>
              <a:noFill/>
              <a:ln w="6350">
                <a:solidFill>
                  <a:srgbClr val="1818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10423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86B3F88-C926-285C-2390-443FD881BCC4}"/>
                  </a:ext>
                </a:extLst>
              </p:cNvPr>
              <p:cNvSpPr/>
              <p:nvPr/>
            </p:nvSpPr>
            <p:spPr>
              <a:xfrm>
                <a:off x="3221669" y="2470711"/>
                <a:ext cx="3201344" cy="821130"/>
              </a:xfrm>
              <a:prstGeom prst="rect">
                <a:avLst/>
              </a:prstGeom>
              <a:noFill/>
              <a:ln w="6350">
                <a:solidFill>
                  <a:srgbClr val="1818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10423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A81AB47-C625-89CA-A1B9-099B41C4F90C}"/>
                  </a:ext>
                </a:extLst>
              </p:cNvPr>
              <p:cNvSpPr/>
              <p:nvPr/>
            </p:nvSpPr>
            <p:spPr>
              <a:xfrm>
                <a:off x="6540201" y="2475067"/>
                <a:ext cx="3201344" cy="821130"/>
              </a:xfrm>
              <a:prstGeom prst="rect">
                <a:avLst/>
              </a:prstGeom>
              <a:noFill/>
              <a:ln w="6350">
                <a:solidFill>
                  <a:srgbClr val="1818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10423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46" name="사각형: 둥근 모서리 3">
                <a:extLst>
                  <a:ext uri="{FF2B5EF4-FFF2-40B4-BE49-F238E27FC236}">
                    <a16:creationId xmlns:a16="http://schemas.microsoft.com/office/drawing/2014/main" id="{AA81D478-6D8E-ACF5-4087-0401ABADEDD5}"/>
                  </a:ext>
                </a:extLst>
              </p:cNvPr>
              <p:cNvSpPr/>
              <p:nvPr/>
            </p:nvSpPr>
            <p:spPr>
              <a:xfrm>
                <a:off x="3221669" y="1409632"/>
                <a:ext cx="3201344" cy="536132"/>
              </a:xfrm>
              <a:prstGeom prst="round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RSI</a:t>
                </a:r>
              </a:p>
              <a:p>
                <a:pPr algn="ctr"/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(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상대강도지수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)</a:t>
                </a:r>
                <a:endParaRPr lang="ko-KR" altLang="en-US" sz="1200" dirty="0"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7" name="사각형: 둥근 모서리 12">
                <a:extLst>
                  <a:ext uri="{FF2B5EF4-FFF2-40B4-BE49-F238E27FC236}">
                    <a16:creationId xmlns:a16="http://schemas.microsoft.com/office/drawing/2014/main" id="{97AAD78B-0EEA-14BB-E070-2C052C16147E}"/>
                  </a:ext>
                </a:extLst>
              </p:cNvPr>
              <p:cNvSpPr/>
              <p:nvPr/>
            </p:nvSpPr>
            <p:spPr>
              <a:xfrm>
                <a:off x="6540200" y="1401621"/>
                <a:ext cx="3201344" cy="536132"/>
              </a:xfrm>
              <a:prstGeom prst="round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MACD</a:t>
                </a:r>
              </a:p>
              <a:p>
                <a:pPr algn="ctr"/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(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이동평균 </a:t>
                </a:r>
                <a:r>
                  <a:rPr lang="ko-KR" altLang="en-US" sz="1200" dirty="0" err="1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수렴・확산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 지수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)</a:t>
                </a:r>
                <a:endParaRPr lang="ko-KR" altLang="en-US" sz="1200" dirty="0"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8" name="사각형: 둥근 모서리 14">
                <a:extLst>
                  <a:ext uri="{FF2B5EF4-FFF2-40B4-BE49-F238E27FC236}">
                    <a16:creationId xmlns:a16="http://schemas.microsoft.com/office/drawing/2014/main" id="{BDE7A388-5DF8-4DF8-C230-BA488CAC377D}"/>
                  </a:ext>
                </a:extLst>
              </p:cNvPr>
              <p:cNvSpPr/>
              <p:nvPr/>
            </p:nvSpPr>
            <p:spPr>
              <a:xfrm>
                <a:off x="2498656" y="2027169"/>
                <a:ext cx="591879" cy="354124"/>
              </a:xfrm>
              <a:prstGeom prst="roundRect">
                <a:avLst>
                  <a:gd name="adj" fmla="val 9481"/>
                </a:avLst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구분</a:t>
                </a:r>
              </a:p>
            </p:txBody>
          </p:sp>
          <p:sp>
            <p:nvSpPr>
              <p:cNvPr id="49" name="사각형: 둥근 모서리 15">
                <a:extLst>
                  <a:ext uri="{FF2B5EF4-FFF2-40B4-BE49-F238E27FC236}">
                    <a16:creationId xmlns:a16="http://schemas.microsoft.com/office/drawing/2014/main" id="{9DC00D9D-C8DC-FD51-F459-56D06628311B}"/>
                  </a:ext>
                </a:extLst>
              </p:cNvPr>
              <p:cNvSpPr/>
              <p:nvPr/>
            </p:nvSpPr>
            <p:spPr>
              <a:xfrm>
                <a:off x="2498654" y="2483815"/>
                <a:ext cx="591879" cy="816465"/>
              </a:xfrm>
              <a:prstGeom prst="roundRect">
                <a:avLst>
                  <a:gd name="adj" fmla="val 9481"/>
                </a:avLst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계산식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CA2AF52-EFA9-47D3-2241-A2CB45374DAA}"/>
                  </a:ext>
                </a:extLst>
              </p:cNvPr>
              <p:cNvSpPr txBox="1"/>
              <p:nvPr/>
            </p:nvSpPr>
            <p:spPr>
              <a:xfrm>
                <a:off x="3227462" y="2015390"/>
                <a:ext cx="3133164" cy="336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모멘텀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(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운동량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)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지표</a:t>
                </a:r>
                <a:endParaRPr lang="en-US" altLang="ko-KR" sz="1200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C6A07B9-A5BF-C365-9ADA-CA609AD3DF18}"/>
                  </a:ext>
                </a:extLst>
              </p:cNvPr>
              <p:cNvSpPr txBox="1"/>
              <p:nvPr/>
            </p:nvSpPr>
            <p:spPr>
              <a:xfrm>
                <a:off x="6561259" y="2024150"/>
                <a:ext cx="3133164" cy="336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spc="-15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추세 지표</a:t>
                </a:r>
                <a:endParaRPr lang="en-US" altLang="ko-KR" sz="1200" spc="-150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073F50-2ECC-D32C-526B-8969D4424779}"/>
                  </a:ext>
                </a:extLst>
              </p:cNvPr>
              <p:cNvSpPr txBox="1"/>
              <p:nvPr/>
            </p:nvSpPr>
            <p:spPr>
              <a:xfrm>
                <a:off x="3242728" y="2476817"/>
                <a:ext cx="3133164" cy="803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RSI = AU / (AU + AD) * 100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sz="10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    * </a:t>
                </a:r>
                <a:r>
                  <a:rPr lang="ko-KR" altLang="en-US" sz="10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상승한 변화량의 평균</a:t>
                </a:r>
                <a:r>
                  <a:rPr lang="en-US" altLang="ko-KR" sz="10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(Average Up; AU)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sz="10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    * </a:t>
                </a:r>
                <a:r>
                  <a:rPr lang="ko-KR" altLang="en-US" sz="10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하락한 변화량의 평균</a:t>
                </a:r>
                <a:r>
                  <a:rPr lang="en-US" altLang="ko-KR" sz="10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(Average Down; AD</a:t>
                </a:r>
                <a:r>
                  <a:rPr lang="en-US" altLang="ko-KR" sz="1000" spc="-15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97DFE97-46F9-D8F8-A5A7-02763E77F685}"/>
                  </a:ext>
                </a:extLst>
              </p:cNvPr>
              <p:cNvSpPr txBox="1"/>
              <p:nvPr/>
            </p:nvSpPr>
            <p:spPr>
              <a:xfrm>
                <a:off x="6561259" y="2582471"/>
                <a:ext cx="3133164" cy="613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MACD = (12</a:t>
                </a:r>
                <a:r>
                  <a:rPr lang="ko-KR" altLang="en-US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일 </a:t>
                </a:r>
                <a:r>
                  <a:rPr lang="ko-KR" altLang="en-US" sz="1200" b="1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이평선</a:t>
                </a:r>
                <a:r>
                  <a:rPr lang="en-US" altLang="ko-Kore-KR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) - (26</a:t>
                </a:r>
                <a:r>
                  <a:rPr lang="ko-KR" altLang="en-US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일 </a:t>
                </a:r>
                <a:r>
                  <a:rPr lang="ko-KR" altLang="en-US" sz="1200" b="1" dirty="0" err="1"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이평선</a:t>
                </a:r>
                <a:r>
                  <a:rPr lang="en-US" altLang="ko-Kore-KR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)</a:t>
                </a:r>
                <a:endParaRPr lang="en-US" altLang="ko-Kore-KR" sz="1200" b="0" i="0" dirty="0">
                  <a:effectLst/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ore-KR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MACD </a:t>
                </a:r>
                <a:r>
                  <a:rPr lang="ko-Kore-KR" altLang="en-US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시그널</a:t>
                </a:r>
                <a:r>
                  <a:rPr lang="en-US" altLang="ko-Kore-KR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= MACD</a:t>
                </a:r>
                <a:r>
                  <a:rPr lang="ko-KR" altLang="en-US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에 대한 </a:t>
                </a:r>
                <a:r>
                  <a:rPr lang="en-US" altLang="ko-KR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9</a:t>
                </a:r>
                <a:r>
                  <a:rPr lang="ko-KR" altLang="en-US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일</a:t>
                </a:r>
                <a:r>
                  <a:rPr lang="en-US" altLang="ko-KR" sz="1200" b="1" i="0" dirty="0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 </a:t>
                </a:r>
                <a:r>
                  <a:rPr lang="ko-KR" altLang="en-US" sz="1200" b="1" i="0" dirty="0" err="1">
                    <a:effectLst/>
                    <a:latin typeface="Noto Sans KR" panose="020B0500000000000000" pitchFamily="34" charset="-128"/>
                    <a:ea typeface="Noto Sans KR" panose="020B0500000000000000" pitchFamily="34" charset="-128"/>
                  </a:rPr>
                  <a:t>이평선</a:t>
                </a:r>
                <a:endParaRPr lang="en-US" altLang="ko-KR" sz="1200" b="1" i="0" dirty="0">
                  <a:effectLst/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01796AD-4A98-18E1-47C0-5865A327E0C9}"/>
                  </a:ext>
                </a:extLst>
              </p:cNvPr>
              <p:cNvSpPr/>
              <p:nvPr/>
            </p:nvSpPr>
            <p:spPr>
              <a:xfrm>
                <a:off x="3221669" y="3376866"/>
                <a:ext cx="3201344" cy="1195458"/>
              </a:xfrm>
              <a:prstGeom prst="rect">
                <a:avLst/>
              </a:prstGeom>
              <a:noFill/>
              <a:ln w="6350">
                <a:solidFill>
                  <a:srgbClr val="1818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10423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31EA7E6-8065-892F-F6E4-4785822E2647}"/>
                  </a:ext>
                </a:extLst>
              </p:cNvPr>
              <p:cNvSpPr/>
              <p:nvPr/>
            </p:nvSpPr>
            <p:spPr>
              <a:xfrm>
                <a:off x="6540201" y="3381222"/>
                <a:ext cx="3201344" cy="1195458"/>
              </a:xfrm>
              <a:prstGeom prst="rect">
                <a:avLst/>
              </a:prstGeom>
              <a:noFill/>
              <a:ln w="6350">
                <a:solidFill>
                  <a:srgbClr val="1818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10423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56" name="사각형: 둥근 모서리 15">
                <a:extLst>
                  <a:ext uri="{FF2B5EF4-FFF2-40B4-BE49-F238E27FC236}">
                    <a16:creationId xmlns:a16="http://schemas.microsoft.com/office/drawing/2014/main" id="{E42029EF-6891-A24F-1D90-F31FB8C5269D}"/>
                  </a:ext>
                </a:extLst>
              </p:cNvPr>
              <p:cNvSpPr/>
              <p:nvPr/>
            </p:nvSpPr>
            <p:spPr>
              <a:xfrm>
                <a:off x="2498654" y="3389970"/>
                <a:ext cx="591879" cy="1188667"/>
              </a:xfrm>
              <a:prstGeom prst="roundRect">
                <a:avLst>
                  <a:gd name="adj" fmla="val 9481"/>
                </a:avLst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활용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74B3F9-306E-5D50-B095-8DDE947D124D}"/>
                  </a:ext>
                </a:extLst>
              </p:cNvPr>
              <p:cNvSpPr txBox="1"/>
              <p:nvPr/>
            </p:nvSpPr>
            <p:spPr>
              <a:xfrm>
                <a:off x="3242728" y="3653865"/>
                <a:ext cx="3133164" cy="613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RSI 70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이상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: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</a:t>
                </a:r>
                <a:r>
                  <a:rPr lang="ko-KR" altLang="en-US" sz="1200" dirty="0" err="1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과매수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상태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,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</a:t>
                </a:r>
                <a:r>
                  <a:rPr lang="ko-KR" altLang="en-US" sz="1200" dirty="0">
                    <a:solidFill>
                      <a:srgbClr val="12A6DD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하락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할 확률 ↑</a:t>
                </a:r>
                <a:endParaRPr lang="en-US" altLang="ko-KR" sz="1200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RSI 30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이하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: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</a:t>
                </a:r>
                <a:r>
                  <a:rPr lang="ko-KR" altLang="en-US" sz="1200" dirty="0" err="1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과매도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상태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,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상승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할 확률 ↑</a:t>
                </a:r>
                <a:endParaRPr lang="en-US" altLang="ko-KR" sz="1200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E14DE9A-943B-1BD5-1944-E58FE58747D0}"/>
                  </a:ext>
                </a:extLst>
              </p:cNvPr>
              <p:cNvSpPr txBox="1"/>
              <p:nvPr/>
            </p:nvSpPr>
            <p:spPr>
              <a:xfrm>
                <a:off x="6561259" y="3376866"/>
                <a:ext cx="3133164" cy="1167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MACD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선이 시그널선 상향돌파</a:t>
                </a:r>
                <a:endParaRPr lang="en-US" altLang="ko-KR" sz="1200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    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: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상승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할 확률 ↑ 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(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골드 크로스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MACD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선이 시그널선 하향돌파</a:t>
                </a:r>
                <a:endParaRPr lang="en-US" altLang="ko-KR" sz="1200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    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: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</a:t>
                </a:r>
                <a:r>
                  <a:rPr lang="ko-KR" altLang="en-US" sz="1200" dirty="0">
                    <a:solidFill>
                      <a:srgbClr val="12A6DD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하락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할 확률 ↑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(</a:t>
                </a:r>
                <a:r>
                  <a:rPr lang="ko-KR" altLang="en-US" sz="1200" dirty="0" err="1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데드</a:t>
                </a:r>
                <a:r>
                  <a:rPr lang="ko-KR" altLang="en-US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크로스</a:t>
                </a:r>
                <a:r>
                  <a:rPr lang="en-US" altLang="ko-KR" sz="1200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)</a:t>
                </a:r>
              </a:p>
            </p:txBody>
          </p:sp>
        </p:grp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446DD61D-EF2A-D1CE-A4BC-8C605B254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03" y="2823248"/>
            <a:ext cx="5657675" cy="3414992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2D778C38-D44E-8FF5-A7E6-65B6B78E0535}"/>
              </a:ext>
            </a:extLst>
          </p:cNvPr>
          <p:cNvGrpSpPr/>
          <p:nvPr/>
        </p:nvGrpSpPr>
        <p:grpSpPr>
          <a:xfrm>
            <a:off x="6349573" y="2897543"/>
            <a:ext cx="5015362" cy="3279737"/>
            <a:chOff x="6349573" y="2897543"/>
            <a:chExt cx="5015362" cy="3279737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1D8ED6D-9165-7E36-DF27-8B9090D7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573" y="2897543"/>
              <a:ext cx="5015362" cy="3279737"/>
            </a:xfrm>
            <a:prstGeom prst="rect">
              <a:avLst/>
            </a:prstGeom>
          </p:spPr>
        </p:pic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977B218F-6AE3-A6D4-6F01-51DE485763EF}"/>
                </a:ext>
              </a:extLst>
            </p:cNvPr>
            <p:cNvSpPr/>
            <p:nvPr/>
          </p:nvSpPr>
          <p:spPr>
            <a:xfrm>
              <a:off x="8869319" y="4033158"/>
              <a:ext cx="252000" cy="252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EA7EFFC-D9A7-D5A4-50A5-2A9EB32D46EC}"/>
                </a:ext>
              </a:extLst>
            </p:cNvPr>
            <p:cNvSpPr/>
            <p:nvPr/>
          </p:nvSpPr>
          <p:spPr>
            <a:xfrm>
              <a:off x="10873957" y="5545433"/>
              <a:ext cx="252000" cy="252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A2F9DF9-06F8-1616-732D-E1D3B8B1C69F}"/>
                </a:ext>
              </a:extLst>
            </p:cNvPr>
            <p:cNvSpPr/>
            <p:nvPr/>
          </p:nvSpPr>
          <p:spPr>
            <a:xfrm>
              <a:off x="7509432" y="4654485"/>
              <a:ext cx="252000" cy="252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944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/>
      <p:bldP spid="37" grpId="1"/>
      <p:bldP spid="42" grpId="1" animBg="1"/>
      <p:bldP spid="43" grpId="1" animBg="1"/>
      <p:bldP spid="4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주요기능 </a:t>
            </a:r>
            <a:r>
              <a:rPr lang="en-US" altLang="ko-KR" dirty="0"/>
              <a:t>–</a:t>
            </a:r>
            <a:r>
              <a:rPr lang="ko-KR" altLang="en-US" dirty="0"/>
              <a:t> 종문 분석 페이지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C692E0-C208-AD43-4AFC-32E942A13C0E}"/>
              </a:ext>
            </a:extLst>
          </p:cNvPr>
          <p:cNvGrpSpPr/>
          <p:nvPr/>
        </p:nvGrpSpPr>
        <p:grpSpPr>
          <a:xfrm>
            <a:off x="607468" y="1161327"/>
            <a:ext cx="732821" cy="497324"/>
            <a:chOff x="5311056" y="5761991"/>
            <a:chExt cx="732821" cy="49732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B259AC-B678-3A32-5B11-D7D70FF69599}"/>
                </a:ext>
              </a:extLst>
            </p:cNvPr>
            <p:cNvGrpSpPr/>
            <p:nvPr/>
          </p:nvGrpSpPr>
          <p:grpSpPr>
            <a:xfrm>
              <a:off x="5311056" y="5827315"/>
              <a:ext cx="732821" cy="432000"/>
              <a:chOff x="4780534" y="5289787"/>
              <a:chExt cx="1029031" cy="524011"/>
            </a:xfrm>
          </p:grpSpPr>
          <p:sp>
            <p:nvSpPr>
              <p:cNvPr id="22" name="矩形 8">
                <a:extLst>
                  <a:ext uri="{FF2B5EF4-FFF2-40B4-BE49-F238E27FC236}">
                    <a16:creationId xmlns:a16="http://schemas.microsoft.com/office/drawing/2014/main" id="{76311AC3-C70E-4399-6310-D978EB69CFB4}"/>
                  </a:ext>
                </a:extLst>
              </p:cNvPr>
              <p:cNvSpPr/>
              <p:nvPr/>
            </p:nvSpPr>
            <p:spPr bwMode="auto">
              <a:xfrm>
                <a:off x="4840999" y="5345486"/>
                <a:ext cx="968566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23" name="矩形 10">
                <a:extLst>
                  <a:ext uri="{FF2B5EF4-FFF2-40B4-BE49-F238E27FC236}">
                    <a16:creationId xmlns:a16="http://schemas.microsoft.com/office/drawing/2014/main" id="{01A6718E-C652-1EB3-D783-FB4A6EA63B7B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968566" cy="468312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0A119-25B2-38AF-728A-E6E35DF4916D}"/>
                </a:ext>
              </a:extLst>
            </p:cNvPr>
            <p:cNvSpPr txBox="1"/>
            <p:nvPr/>
          </p:nvSpPr>
          <p:spPr>
            <a:xfrm>
              <a:off x="5332981" y="5761991"/>
              <a:ext cx="656977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예측</a:t>
              </a: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D29C4334-CA56-351B-6652-65DD013BA9B0}"/>
              </a:ext>
            </a:extLst>
          </p:cNvPr>
          <p:cNvSpPr/>
          <p:nvPr/>
        </p:nvSpPr>
        <p:spPr>
          <a:xfrm>
            <a:off x="2614108" y="2538965"/>
            <a:ext cx="2382589" cy="234399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1432878-4A7B-D0AA-9D0E-4C6E4A8FF27D}"/>
              </a:ext>
            </a:extLst>
          </p:cNvPr>
          <p:cNvSpPr/>
          <p:nvPr/>
        </p:nvSpPr>
        <p:spPr>
          <a:xfrm>
            <a:off x="7108629" y="2544141"/>
            <a:ext cx="2382589" cy="2333638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9" name="더하기 48">
            <a:extLst>
              <a:ext uri="{FF2B5EF4-FFF2-40B4-BE49-F238E27FC236}">
                <a16:creationId xmlns:a16="http://schemas.microsoft.com/office/drawing/2014/main" id="{1F7ADA46-EA52-3F92-7C40-1EFCAA1EDA47}"/>
              </a:ext>
            </a:extLst>
          </p:cNvPr>
          <p:cNvSpPr/>
          <p:nvPr/>
        </p:nvSpPr>
        <p:spPr>
          <a:xfrm>
            <a:off x="5692663" y="3353958"/>
            <a:ext cx="720000" cy="72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D94F12-E576-A0FD-2297-69ACA59C45C3}"/>
              </a:ext>
            </a:extLst>
          </p:cNvPr>
          <p:cNvSpPr txBox="1"/>
          <p:nvPr/>
        </p:nvSpPr>
        <p:spPr>
          <a:xfrm>
            <a:off x="3095110" y="3430570"/>
            <a:ext cx="1420582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프랙탈</a:t>
            </a:r>
            <a:r>
              <a:rPr kumimoji="1" lang="ko-KR" altLang="en-US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기반</a:t>
            </a:r>
            <a:endParaRPr kumimoji="1" lang="ko-Kore-KR" altLang="en-US" sz="2000" dirty="0">
              <a:solidFill>
                <a:srgbClr val="181818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0FA5CE-4C8C-5989-61D9-186995FA59E2}"/>
              </a:ext>
            </a:extLst>
          </p:cNvPr>
          <p:cNvSpPr txBox="1"/>
          <p:nvPr/>
        </p:nvSpPr>
        <p:spPr>
          <a:xfrm>
            <a:off x="7189909" y="3430571"/>
            <a:ext cx="2236511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Prophet </a:t>
            </a:r>
            <a:r>
              <a:rPr kumimoji="1" lang="ko-Kore-KR" altLang="en-US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모델</a:t>
            </a:r>
            <a:r>
              <a:rPr kumimoji="1" lang="ko-KR" altLang="en-US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기반</a:t>
            </a:r>
            <a:endParaRPr kumimoji="1" lang="ko-Kore-KR" altLang="en-US" sz="2000" dirty="0">
              <a:solidFill>
                <a:srgbClr val="181818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3ED2691-C940-4DD9-A6F8-6EB03168418E}"/>
              </a:ext>
            </a:extLst>
          </p:cNvPr>
          <p:cNvGrpSpPr/>
          <p:nvPr/>
        </p:nvGrpSpPr>
        <p:grpSpPr>
          <a:xfrm>
            <a:off x="2817308" y="1658651"/>
            <a:ext cx="8973452" cy="4549109"/>
            <a:chOff x="2817308" y="1658651"/>
            <a:chExt cx="8973452" cy="454910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7938D00-CBB8-4740-1C11-0C2E89EF9F83}"/>
                </a:ext>
              </a:extLst>
            </p:cNvPr>
            <p:cNvSpPr/>
            <p:nvPr/>
          </p:nvSpPr>
          <p:spPr>
            <a:xfrm>
              <a:off x="2817308" y="1658651"/>
              <a:ext cx="8158480" cy="4549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CDF7B7FA-15E4-074A-A0C6-89D83274983F}"/>
                </a:ext>
              </a:extLst>
            </p:cNvPr>
            <p:cNvGrpSpPr/>
            <p:nvPr/>
          </p:nvGrpSpPr>
          <p:grpSpPr>
            <a:xfrm>
              <a:off x="2854960" y="3300292"/>
              <a:ext cx="2502145" cy="907076"/>
              <a:chOff x="1485063" y="3292784"/>
              <a:chExt cx="2502145" cy="907076"/>
            </a:xfrm>
          </p:grpSpPr>
          <p:sp>
            <p:nvSpPr>
              <p:cNvPr id="85" name="화살표: 갈매기형 수장 2">
                <a:extLst>
                  <a:ext uri="{FF2B5EF4-FFF2-40B4-BE49-F238E27FC236}">
                    <a16:creationId xmlns:a16="http://schemas.microsoft.com/office/drawing/2014/main" id="{7D8C3851-108C-4785-B306-9420666DB582}"/>
                  </a:ext>
                </a:extLst>
              </p:cNvPr>
              <p:cNvSpPr/>
              <p:nvPr/>
            </p:nvSpPr>
            <p:spPr>
              <a:xfrm>
                <a:off x="1485063" y="3292784"/>
                <a:ext cx="2502145" cy="907076"/>
              </a:xfrm>
              <a:prstGeom prst="chevron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62E05AF-5C07-55E9-A3BE-83CF78D88E1E}"/>
                  </a:ext>
                </a:extLst>
              </p:cNvPr>
              <p:cNvSpPr txBox="1"/>
              <p:nvPr/>
            </p:nvSpPr>
            <p:spPr>
              <a:xfrm>
                <a:off x="1632767" y="3497404"/>
                <a:ext cx="2286000" cy="459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날짜</a:t>
                </a:r>
                <a:r>
                  <a:rPr lang="en-US" altLang="ko-KR" b="1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,</a:t>
                </a:r>
                <a:r>
                  <a:rPr lang="ko-KR" altLang="en-US" b="1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 기간 입력</a:t>
                </a:r>
                <a:endParaRPr lang="en-US" altLang="ko-KR" b="1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F4C05C5-89E1-0339-D657-D84A77584293}"/>
                </a:ext>
              </a:extLst>
            </p:cNvPr>
            <p:cNvGrpSpPr/>
            <p:nvPr/>
          </p:nvGrpSpPr>
          <p:grpSpPr>
            <a:xfrm>
              <a:off x="4996125" y="3293618"/>
              <a:ext cx="2502145" cy="913750"/>
              <a:chOff x="1485063" y="3286110"/>
              <a:chExt cx="2502145" cy="913750"/>
            </a:xfrm>
          </p:grpSpPr>
          <p:sp>
            <p:nvSpPr>
              <p:cNvPr id="88" name="화살표: 갈매기형 수장 38">
                <a:extLst>
                  <a:ext uri="{FF2B5EF4-FFF2-40B4-BE49-F238E27FC236}">
                    <a16:creationId xmlns:a16="http://schemas.microsoft.com/office/drawing/2014/main" id="{A8FFD938-2868-13A5-5C8B-028704118862}"/>
                  </a:ext>
                </a:extLst>
              </p:cNvPr>
              <p:cNvSpPr/>
              <p:nvPr/>
            </p:nvSpPr>
            <p:spPr>
              <a:xfrm>
                <a:off x="1485063" y="3292784"/>
                <a:ext cx="2502145" cy="907076"/>
              </a:xfrm>
              <a:prstGeom prst="chevron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43D0FE2-66F8-8817-C3FE-C3A36894D0B2}"/>
                  </a:ext>
                </a:extLst>
              </p:cNvPr>
              <p:cNvSpPr txBox="1"/>
              <p:nvPr/>
            </p:nvSpPr>
            <p:spPr>
              <a:xfrm>
                <a:off x="1615949" y="3286110"/>
                <a:ext cx="2286000" cy="87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데이터베이스</a:t>
                </a:r>
                <a:endParaRPr lang="en-US" altLang="ko-KR" b="1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SELECT</a:t>
                </a:r>
                <a:endParaRPr lang="ko-KR" altLang="en-US" b="1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5CEAF70-BC45-EBA8-4AED-076ABE627ECB}"/>
                </a:ext>
              </a:extLst>
            </p:cNvPr>
            <p:cNvGrpSpPr/>
            <p:nvPr/>
          </p:nvGrpSpPr>
          <p:grpSpPr>
            <a:xfrm>
              <a:off x="7137290" y="3297163"/>
              <a:ext cx="2502145" cy="910205"/>
              <a:chOff x="1485063" y="3289655"/>
              <a:chExt cx="2502145" cy="910205"/>
            </a:xfrm>
          </p:grpSpPr>
          <p:sp>
            <p:nvSpPr>
              <p:cNvPr id="91" name="화살표: 갈매기형 수장 41">
                <a:extLst>
                  <a:ext uri="{FF2B5EF4-FFF2-40B4-BE49-F238E27FC236}">
                    <a16:creationId xmlns:a16="http://schemas.microsoft.com/office/drawing/2014/main" id="{3AEE8878-870F-DFAA-2A6F-60851FC8BC10}"/>
                  </a:ext>
                </a:extLst>
              </p:cNvPr>
              <p:cNvSpPr/>
              <p:nvPr/>
            </p:nvSpPr>
            <p:spPr>
              <a:xfrm>
                <a:off x="1485063" y="3292784"/>
                <a:ext cx="2502145" cy="907076"/>
              </a:xfrm>
              <a:prstGeom prst="chevron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89A97ED-0CBF-EA48-3CE6-6916D4DC85C6}"/>
                  </a:ext>
                </a:extLst>
              </p:cNvPr>
              <p:cNvSpPr txBox="1"/>
              <p:nvPr/>
            </p:nvSpPr>
            <p:spPr>
              <a:xfrm>
                <a:off x="1615973" y="3289655"/>
                <a:ext cx="2286000" cy="87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정규화 후</a:t>
                </a:r>
                <a:r>
                  <a:rPr lang="en-US" altLang="ko-KR" b="1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유사도 검사</a:t>
                </a:r>
                <a:endParaRPr lang="en-US" altLang="ko-KR" b="1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3B643C9-7532-5610-0BF3-71D775AFC050}"/>
                </a:ext>
              </a:extLst>
            </p:cNvPr>
            <p:cNvGrpSpPr/>
            <p:nvPr/>
          </p:nvGrpSpPr>
          <p:grpSpPr>
            <a:xfrm>
              <a:off x="9288615" y="3300292"/>
              <a:ext cx="2502145" cy="907076"/>
              <a:chOff x="1485063" y="3292784"/>
              <a:chExt cx="2502145" cy="907076"/>
            </a:xfrm>
          </p:grpSpPr>
          <p:sp>
            <p:nvSpPr>
              <p:cNvPr id="94" name="화살표: 갈매기형 수장 44">
                <a:extLst>
                  <a:ext uri="{FF2B5EF4-FFF2-40B4-BE49-F238E27FC236}">
                    <a16:creationId xmlns:a16="http://schemas.microsoft.com/office/drawing/2014/main" id="{2BA4529D-E9CC-0A60-5CC8-26E7F64C862F}"/>
                  </a:ext>
                </a:extLst>
              </p:cNvPr>
              <p:cNvSpPr/>
              <p:nvPr/>
            </p:nvSpPr>
            <p:spPr>
              <a:xfrm>
                <a:off x="1485063" y="3292784"/>
                <a:ext cx="2502145" cy="907076"/>
              </a:xfrm>
              <a:prstGeom prst="chevron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7E0BEED-F4D3-C89B-A73A-8BB29DA83A3C}"/>
                  </a:ext>
                </a:extLst>
              </p:cNvPr>
              <p:cNvSpPr txBox="1"/>
              <p:nvPr/>
            </p:nvSpPr>
            <p:spPr>
              <a:xfrm>
                <a:off x="1604535" y="3487600"/>
                <a:ext cx="2286000" cy="459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시각화</a:t>
                </a:r>
                <a:endParaRPr lang="en-US" altLang="ko-KR" b="1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4D1112C-F08B-6343-B1CA-2697C974FBC0}"/>
                </a:ext>
              </a:extLst>
            </p:cNvPr>
            <p:cNvSpPr txBox="1"/>
            <p:nvPr/>
          </p:nvSpPr>
          <p:spPr>
            <a:xfrm>
              <a:off x="7526291" y="4276014"/>
              <a:ext cx="4042040" cy="9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1400" b="1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코사인</a:t>
              </a:r>
              <a:r>
                <a:rPr kumimoji="1" lang="ko-KR" altLang="en-US" sz="1400" b="1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유사도</a:t>
              </a:r>
              <a:endParaRPr kumimoji="1" lang="en-US" altLang="ko-KR" sz="1400" b="1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</a:t>
              </a:r>
              <a:r>
                <a:rPr kumimoji="1" lang="ko-KR" altLang="en-US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데이터의 패턴</a:t>
              </a:r>
              <a:r>
                <a:rPr kumimoji="1" lang="en-US" altLang="ko-KR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R" altLang="en-US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방향</a:t>
              </a:r>
              <a:r>
                <a:rPr kumimoji="1" lang="en-US" altLang="ko-KR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kumimoji="1" lang="ko-KR" altLang="en-US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유사성만 검사하면 되므로</a:t>
              </a:r>
              <a:r>
                <a:rPr kumimoji="1" lang="en-US" altLang="ko-KR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데이터가 이루는 </a:t>
              </a:r>
              <a:r>
                <a:rPr kumimoji="1" lang="ko-KR" altLang="en-US" sz="1300" dirty="0" err="1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사잇각으로</a:t>
              </a:r>
              <a:r>
                <a:rPr kumimoji="1" lang="ko-KR" altLang="en-US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유사도 측정</a:t>
              </a:r>
              <a:endParaRPr kumimoji="1" lang="en-US" altLang="ko-KR" sz="13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1F2F1A7-F5A8-3FF4-9E5D-3E453AAC0419}"/>
                </a:ext>
              </a:extLst>
            </p:cNvPr>
            <p:cNvSpPr txBox="1"/>
            <p:nvPr/>
          </p:nvSpPr>
          <p:spPr>
            <a:xfrm>
              <a:off x="5131565" y="4281354"/>
              <a:ext cx="2281081" cy="9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1400" b="1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대용량</a:t>
              </a:r>
              <a:r>
                <a:rPr kumimoji="1" lang="ko-KR" altLang="en-US" sz="1400" b="1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데이터 처리</a:t>
              </a:r>
              <a:endParaRPr kumimoji="1" lang="en-US" altLang="ko-KR" sz="1400" b="1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</a:t>
              </a:r>
              <a:r>
                <a:rPr kumimoji="1" lang="ko-KR" altLang="en-US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종목별 전체 데이터와</a:t>
              </a:r>
              <a:endParaRPr kumimoji="1" lang="en-US" altLang="ko-KR" sz="1300" dirty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선택기간의 데이터</a:t>
              </a:r>
              <a:r>
                <a:rPr kumimoji="1" lang="en-US" altLang="ko-KR" sz="1300" dirty="0"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SELECT</a:t>
              </a: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A0D908D5-2212-1D3C-ADE3-A15961135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0875" y="5321659"/>
              <a:ext cx="3037962" cy="742613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0C2207E4-8C9F-5E17-8778-7CFCF69F3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8270" y="1681798"/>
              <a:ext cx="3215281" cy="1550225"/>
            </a:xfrm>
            <a:prstGeom prst="rect">
              <a:avLst/>
            </a:prstGeom>
          </p:spPr>
        </p:pic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52059133-48A0-BE63-15DD-699EFF44A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87" y="2268678"/>
            <a:ext cx="8894187" cy="30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995 0 " pathEditMode="relative" ptsTypes="AA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995 0 " pathEditMode="relative" ptsTypes="AA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49" grpId="0" animBg="1"/>
      <p:bldP spid="50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주요기능 </a:t>
            </a:r>
            <a:r>
              <a:rPr lang="en-US" altLang="ko-KR" dirty="0"/>
              <a:t>–</a:t>
            </a:r>
            <a:r>
              <a:rPr lang="ko-KR" altLang="en-US" dirty="0"/>
              <a:t> 종문 분석 페이지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C692E0-C208-AD43-4AFC-32E942A13C0E}"/>
              </a:ext>
            </a:extLst>
          </p:cNvPr>
          <p:cNvGrpSpPr/>
          <p:nvPr/>
        </p:nvGrpSpPr>
        <p:grpSpPr>
          <a:xfrm>
            <a:off x="607468" y="1161327"/>
            <a:ext cx="732821" cy="497324"/>
            <a:chOff x="5311056" y="5761991"/>
            <a:chExt cx="732821" cy="49732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B259AC-B678-3A32-5B11-D7D70FF69599}"/>
                </a:ext>
              </a:extLst>
            </p:cNvPr>
            <p:cNvGrpSpPr/>
            <p:nvPr/>
          </p:nvGrpSpPr>
          <p:grpSpPr>
            <a:xfrm>
              <a:off x="5311056" y="5827315"/>
              <a:ext cx="732821" cy="432000"/>
              <a:chOff x="4780534" y="5289787"/>
              <a:chExt cx="1029031" cy="524011"/>
            </a:xfrm>
          </p:grpSpPr>
          <p:sp>
            <p:nvSpPr>
              <p:cNvPr id="22" name="矩形 8">
                <a:extLst>
                  <a:ext uri="{FF2B5EF4-FFF2-40B4-BE49-F238E27FC236}">
                    <a16:creationId xmlns:a16="http://schemas.microsoft.com/office/drawing/2014/main" id="{76311AC3-C70E-4399-6310-D978EB69CFB4}"/>
                  </a:ext>
                </a:extLst>
              </p:cNvPr>
              <p:cNvSpPr/>
              <p:nvPr/>
            </p:nvSpPr>
            <p:spPr bwMode="auto">
              <a:xfrm>
                <a:off x="4840999" y="5345486"/>
                <a:ext cx="968566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23" name="矩形 10">
                <a:extLst>
                  <a:ext uri="{FF2B5EF4-FFF2-40B4-BE49-F238E27FC236}">
                    <a16:creationId xmlns:a16="http://schemas.microsoft.com/office/drawing/2014/main" id="{01A6718E-C652-1EB3-D783-FB4A6EA63B7B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968566" cy="468312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0A119-25B2-38AF-728A-E6E35DF4916D}"/>
                </a:ext>
              </a:extLst>
            </p:cNvPr>
            <p:cNvSpPr txBox="1"/>
            <p:nvPr/>
          </p:nvSpPr>
          <p:spPr>
            <a:xfrm>
              <a:off x="5332981" y="5761991"/>
              <a:ext cx="656977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예측</a:t>
              </a: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D29C4334-CA56-351B-6652-65DD013BA9B0}"/>
              </a:ext>
            </a:extLst>
          </p:cNvPr>
          <p:cNvSpPr/>
          <p:nvPr/>
        </p:nvSpPr>
        <p:spPr>
          <a:xfrm>
            <a:off x="2614108" y="2538965"/>
            <a:ext cx="2382589" cy="2343990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1432878-4A7B-D0AA-9D0E-4C6E4A8FF27D}"/>
              </a:ext>
            </a:extLst>
          </p:cNvPr>
          <p:cNvSpPr/>
          <p:nvPr/>
        </p:nvSpPr>
        <p:spPr>
          <a:xfrm>
            <a:off x="7108629" y="2544141"/>
            <a:ext cx="2382589" cy="2333638"/>
          </a:xfrm>
          <a:prstGeom prst="ellipse">
            <a:avLst/>
          </a:prstGeom>
          <a:noFill/>
          <a:ln w="38100">
            <a:solidFill>
              <a:srgbClr val="5CB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9" name="더하기 48">
            <a:extLst>
              <a:ext uri="{FF2B5EF4-FFF2-40B4-BE49-F238E27FC236}">
                <a16:creationId xmlns:a16="http://schemas.microsoft.com/office/drawing/2014/main" id="{1F7ADA46-EA52-3F92-7C40-1EFCAA1EDA47}"/>
              </a:ext>
            </a:extLst>
          </p:cNvPr>
          <p:cNvSpPr/>
          <p:nvPr/>
        </p:nvSpPr>
        <p:spPr>
          <a:xfrm>
            <a:off x="5692663" y="3353958"/>
            <a:ext cx="720000" cy="720000"/>
          </a:xfrm>
          <a:prstGeom prst="mathPlus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D94F12-E576-A0FD-2297-69ACA59C45C3}"/>
              </a:ext>
            </a:extLst>
          </p:cNvPr>
          <p:cNvSpPr txBox="1"/>
          <p:nvPr/>
        </p:nvSpPr>
        <p:spPr>
          <a:xfrm>
            <a:off x="3095110" y="3430570"/>
            <a:ext cx="1420582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프랙탈</a:t>
            </a:r>
            <a:r>
              <a:rPr kumimoji="1" lang="ko-KR" altLang="en-US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기반</a:t>
            </a:r>
            <a:endParaRPr kumimoji="1" lang="ko-Kore-KR" altLang="en-US" sz="2000" dirty="0">
              <a:solidFill>
                <a:srgbClr val="181818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0FA5CE-4C8C-5989-61D9-186995FA59E2}"/>
              </a:ext>
            </a:extLst>
          </p:cNvPr>
          <p:cNvSpPr txBox="1"/>
          <p:nvPr/>
        </p:nvSpPr>
        <p:spPr>
          <a:xfrm>
            <a:off x="7189909" y="3430571"/>
            <a:ext cx="2236511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Prophet </a:t>
            </a:r>
            <a:r>
              <a:rPr kumimoji="1" lang="ko-Kore-KR" altLang="en-US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모델</a:t>
            </a:r>
            <a:r>
              <a:rPr kumimoji="1" lang="ko-KR" altLang="en-US" sz="2000" dirty="0">
                <a:solidFill>
                  <a:srgbClr val="18181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기반</a:t>
            </a:r>
            <a:endParaRPr kumimoji="1" lang="ko-Kore-KR" altLang="en-US" sz="2000" dirty="0">
              <a:solidFill>
                <a:srgbClr val="181818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C6B6AE-EF42-B6F7-AF41-2345A94986C0}"/>
              </a:ext>
            </a:extLst>
          </p:cNvPr>
          <p:cNvGrpSpPr/>
          <p:nvPr/>
        </p:nvGrpSpPr>
        <p:grpSpPr>
          <a:xfrm>
            <a:off x="375920" y="1658651"/>
            <a:ext cx="8161925" cy="4549109"/>
            <a:chOff x="375920" y="1658651"/>
            <a:chExt cx="8161925" cy="454910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6EC3EF4-F5FC-0808-957D-614E110CF97A}"/>
                </a:ext>
              </a:extLst>
            </p:cNvPr>
            <p:cNvSpPr/>
            <p:nvPr/>
          </p:nvSpPr>
          <p:spPr>
            <a:xfrm>
              <a:off x="375920" y="1658651"/>
              <a:ext cx="8158480" cy="4549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AE245D0-1E2E-B7AE-787F-98A4FF059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18" y="1672159"/>
              <a:ext cx="4241227" cy="262552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F3D5BB-90A2-310A-7774-59EACFD5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365" y="3564525"/>
              <a:ext cx="4230480" cy="2626507"/>
            </a:xfrm>
            <a:prstGeom prst="rect">
              <a:avLst/>
            </a:prstGeom>
          </p:spPr>
        </p:pic>
        <p:pic>
          <p:nvPicPr>
            <p:cNvPr id="9" name="그래픽 8" descr="시계 반대 방향으로 굽은 사선 화살표 단색으로 채워진">
              <a:extLst>
                <a:ext uri="{FF2B5EF4-FFF2-40B4-BE49-F238E27FC236}">
                  <a16:creationId xmlns:a16="http://schemas.microsoft.com/office/drawing/2014/main" id="{70EF8A0D-F081-ADA3-FCAF-3AC4C4DD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175725" flipH="1" flipV="1">
              <a:off x="2731072" y="4529986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EF3475-1E49-7A34-B829-F5D57C246B67}"/>
              </a:ext>
            </a:extLst>
          </p:cNvPr>
          <p:cNvGrpSpPr/>
          <p:nvPr/>
        </p:nvGrpSpPr>
        <p:grpSpPr>
          <a:xfrm>
            <a:off x="649831" y="1607193"/>
            <a:ext cx="8158480" cy="4549109"/>
            <a:chOff x="649831" y="1617353"/>
            <a:chExt cx="8158480" cy="454910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DD695FC-9DA3-85AB-6091-153EF187B8FD}"/>
                </a:ext>
              </a:extLst>
            </p:cNvPr>
            <p:cNvSpPr/>
            <p:nvPr/>
          </p:nvSpPr>
          <p:spPr>
            <a:xfrm>
              <a:off x="649831" y="1617353"/>
              <a:ext cx="8158480" cy="4549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943BB5C-4646-EC85-E654-4D9A9343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27" y="2429301"/>
              <a:ext cx="8049709" cy="277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03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627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0.16211 0.0027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49" grpId="0" animBg="1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F700B-DFC7-4FB0-934A-082E04D76591}"/>
              </a:ext>
            </a:extLst>
          </p:cNvPr>
          <p:cNvSpPr txBox="1"/>
          <p:nvPr/>
        </p:nvSpPr>
        <p:spPr>
          <a:xfrm>
            <a:off x="4718185" y="3075057"/>
            <a:ext cx="275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04</a:t>
            </a:r>
            <a:r>
              <a:rPr lang="ko-KR" altLang="en-US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시연영상</a:t>
            </a:r>
            <a:endParaRPr lang="en-US" altLang="ko-KR" sz="4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FDED51-AF40-491F-9DFD-36002E636A23}"/>
              </a:ext>
            </a:extLst>
          </p:cNvPr>
          <p:cNvGrpSpPr/>
          <p:nvPr/>
        </p:nvGrpSpPr>
        <p:grpSpPr>
          <a:xfrm>
            <a:off x="685700" y="1046447"/>
            <a:ext cx="3688936" cy="502011"/>
            <a:chOff x="900850" y="604156"/>
            <a:chExt cx="3688936" cy="5020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70AD52-F14E-44F1-9CA4-704D58A07A0A}"/>
                </a:ext>
              </a:extLst>
            </p:cNvPr>
            <p:cNvSpPr txBox="1"/>
            <p:nvPr/>
          </p:nvSpPr>
          <p:spPr>
            <a:xfrm>
              <a:off x="900850" y="604156"/>
              <a:ext cx="2444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HINT: 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투자 정보 플랫폼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D3453-C53F-4F3F-AC9F-E16FA8188B68}"/>
                </a:ext>
              </a:extLst>
            </p:cNvPr>
            <p:cNvSpPr txBox="1"/>
            <p:nvPr/>
          </p:nvSpPr>
          <p:spPr>
            <a:xfrm>
              <a:off x="910475" y="875335"/>
              <a:ext cx="36793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Hana Investment Navigation Tool</a:t>
              </a:r>
              <a:endParaRPr lang="ko-KR" altLang="en-US" sz="9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90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04</a:t>
            </a:r>
            <a:r>
              <a:rPr lang="ko-KR" altLang="en-US" dirty="0"/>
              <a:t> 시연영상</a:t>
            </a:r>
          </a:p>
        </p:txBody>
      </p:sp>
    </p:spTree>
    <p:extLst>
      <p:ext uri="{BB962C8B-B14F-4D97-AF65-F5344CB8AC3E}">
        <p14:creationId xmlns:p14="http://schemas.microsoft.com/office/powerpoint/2010/main" val="335150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9D0AB2C-828A-E802-DC74-4BB94CED50B5}"/>
              </a:ext>
            </a:extLst>
          </p:cNvPr>
          <p:cNvSpPr/>
          <p:nvPr/>
        </p:nvSpPr>
        <p:spPr>
          <a:xfrm>
            <a:off x="0" y="0"/>
            <a:ext cx="5398718" cy="6858000"/>
          </a:xfrm>
          <a:prstGeom prst="rect">
            <a:avLst/>
          </a:prstGeom>
          <a:solidFill>
            <a:srgbClr val="2A3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98A5F1-1B34-4658-9093-FBD6BF8B5634}"/>
              </a:ext>
            </a:extLst>
          </p:cNvPr>
          <p:cNvGrpSpPr/>
          <p:nvPr/>
        </p:nvGrpSpPr>
        <p:grpSpPr>
          <a:xfrm>
            <a:off x="6929704" y="1059100"/>
            <a:ext cx="4439018" cy="601640"/>
            <a:chOff x="5669778" y="1438649"/>
            <a:chExt cx="2801720" cy="60164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0517AB-CA1F-42D6-A7F6-D6EE7CF5884B}"/>
                </a:ext>
              </a:extLst>
            </p:cNvPr>
            <p:cNvSpPr txBox="1"/>
            <p:nvPr/>
          </p:nvSpPr>
          <p:spPr>
            <a:xfrm>
              <a:off x="5669778" y="1438649"/>
              <a:ext cx="1985552" cy="601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01</a:t>
              </a:r>
              <a:r>
                <a:rPr lang="ko-KR" altLang="en-US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프로젝트 배경</a:t>
              </a:r>
              <a:endParaRPr lang="en-US" altLang="ko-KR" sz="25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6D97026-303A-4EF0-8FC9-6250D7B8E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5231" y="1743382"/>
              <a:ext cx="1026267" cy="16635"/>
            </a:xfrm>
            <a:prstGeom prst="line">
              <a:avLst/>
            </a:prstGeom>
            <a:ln w="6350">
              <a:solidFill>
                <a:schemeClr val="bg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D69125-A160-4035-88E6-B8BEC90154FE}"/>
              </a:ext>
            </a:extLst>
          </p:cNvPr>
          <p:cNvGrpSpPr/>
          <p:nvPr/>
        </p:nvGrpSpPr>
        <p:grpSpPr>
          <a:xfrm>
            <a:off x="6929702" y="2120233"/>
            <a:ext cx="4439019" cy="601640"/>
            <a:chOff x="5669778" y="2680226"/>
            <a:chExt cx="2814246" cy="60164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2CB8F-FC38-42FB-8F10-0C8EFBCE1021}"/>
                </a:ext>
              </a:extLst>
            </p:cNvPr>
            <p:cNvSpPr txBox="1"/>
            <p:nvPr/>
          </p:nvSpPr>
          <p:spPr>
            <a:xfrm>
              <a:off x="5669778" y="2680226"/>
              <a:ext cx="1985552" cy="601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02</a:t>
              </a:r>
              <a:r>
                <a:rPr lang="ko-KR" altLang="en-US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프로젝트 구성</a:t>
              </a:r>
              <a:endParaRPr lang="en-US" altLang="ko-KR" sz="25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678AAD9-80A1-4A7B-8036-5925153931CD}"/>
                </a:ext>
              </a:extLst>
            </p:cNvPr>
            <p:cNvCxnSpPr>
              <a:cxnSpLocks/>
            </p:cNvCxnSpPr>
            <p:nvPr/>
          </p:nvCxnSpPr>
          <p:spPr>
            <a:xfrm>
              <a:off x="7453169" y="3008814"/>
              <a:ext cx="1030855" cy="0"/>
            </a:xfrm>
            <a:prstGeom prst="line">
              <a:avLst/>
            </a:prstGeom>
            <a:ln w="6350">
              <a:solidFill>
                <a:schemeClr val="bg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C83A7B-4342-42B4-A3B3-C13ED1AA0D9E}"/>
              </a:ext>
            </a:extLst>
          </p:cNvPr>
          <p:cNvGrpSpPr/>
          <p:nvPr/>
        </p:nvGrpSpPr>
        <p:grpSpPr>
          <a:xfrm>
            <a:off x="6929703" y="3181366"/>
            <a:ext cx="4439018" cy="601640"/>
            <a:chOff x="5669778" y="3880447"/>
            <a:chExt cx="2814246" cy="601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C975E1-ADFB-4935-AD0B-A7D20C1E4CFE}"/>
                </a:ext>
              </a:extLst>
            </p:cNvPr>
            <p:cNvSpPr txBox="1"/>
            <p:nvPr/>
          </p:nvSpPr>
          <p:spPr>
            <a:xfrm>
              <a:off x="5669778" y="3880447"/>
              <a:ext cx="1985552" cy="601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03</a:t>
              </a:r>
              <a:r>
                <a:rPr lang="ko-KR" altLang="en-US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주요기능</a:t>
              </a:r>
              <a:endParaRPr lang="en-US" altLang="ko-KR" sz="25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F72052A-9B92-42D5-8C62-B8D3F1DBA9AC}"/>
                </a:ext>
              </a:extLst>
            </p:cNvPr>
            <p:cNvCxnSpPr>
              <a:cxnSpLocks/>
            </p:cNvCxnSpPr>
            <p:nvPr/>
          </p:nvCxnSpPr>
          <p:spPr>
            <a:xfrm>
              <a:off x="7044024" y="4185180"/>
              <a:ext cx="1440000" cy="0"/>
            </a:xfrm>
            <a:prstGeom prst="line">
              <a:avLst/>
            </a:prstGeom>
            <a:ln>
              <a:solidFill>
                <a:schemeClr val="bg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D229-B382-4D9A-8850-4D311BAFA53E}"/>
              </a:ext>
            </a:extLst>
          </p:cNvPr>
          <p:cNvGrpSpPr/>
          <p:nvPr/>
        </p:nvGrpSpPr>
        <p:grpSpPr>
          <a:xfrm>
            <a:off x="6929702" y="4242499"/>
            <a:ext cx="4439018" cy="601640"/>
            <a:chOff x="5669778" y="5262064"/>
            <a:chExt cx="2832246" cy="60164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47B732B-A549-40A1-A802-F2AD10EAC1F5}"/>
                </a:ext>
              </a:extLst>
            </p:cNvPr>
            <p:cNvSpPr txBox="1"/>
            <p:nvPr/>
          </p:nvSpPr>
          <p:spPr>
            <a:xfrm>
              <a:off x="5669778" y="5262064"/>
              <a:ext cx="1985552" cy="601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04</a:t>
              </a:r>
              <a:r>
                <a:rPr lang="ko-KR" altLang="en-US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시연영상</a:t>
              </a:r>
              <a:endParaRPr lang="en-US" altLang="ko-KR" sz="25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A827CB1-1AFC-4BB7-858E-B58C75DCD588}"/>
                </a:ext>
              </a:extLst>
            </p:cNvPr>
            <p:cNvCxnSpPr>
              <a:cxnSpLocks/>
            </p:cNvCxnSpPr>
            <p:nvPr/>
          </p:nvCxnSpPr>
          <p:spPr>
            <a:xfrm>
              <a:off x="7026024" y="5582699"/>
              <a:ext cx="1476000" cy="0"/>
            </a:xfrm>
            <a:prstGeom prst="line">
              <a:avLst/>
            </a:prstGeom>
            <a:ln>
              <a:solidFill>
                <a:schemeClr val="bg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텍스트 개체 틀 3">
            <a:extLst>
              <a:ext uri="{FF2B5EF4-FFF2-40B4-BE49-F238E27FC236}">
                <a16:creationId xmlns:a16="http://schemas.microsoft.com/office/drawing/2014/main" id="{7AC98825-2F56-4B90-9EAB-4E3A14061404}"/>
              </a:ext>
            </a:extLst>
          </p:cNvPr>
          <p:cNvSpPr txBox="1">
            <a:spLocks/>
          </p:cNvSpPr>
          <p:nvPr/>
        </p:nvSpPr>
        <p:spPr>
          <a:xfrm>
            <a:off x="823278" y="1059100"/>
            <a:ext cx="2355554" cy="77698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목 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A47411-CD33-44EF-AD5B-44AB737CF328}"/>
              </a:ext>
            </a:extLst>
          </p:cNvPr>
          <p:cNvGrpSpPr/>
          <p:nvPr/>
        </p:nvGrpSpPr>
        <p:grpSpPr>
          <a:xfrm>
            <a:off x="6929702" y="5302167"/>
            <a:ext cx="4439018" cy="601640"/>
            <a:chOff x="5669778" y="5262064"/>
            <a:chExt cx="2832246" cy="6016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A09E4B-B291-25FA-56BF-2FE810816040}"/>
                </a:ext>
              </a:extLst>
            </p:cNvPr>
            <p:cNvSpPr txBox="1"/>
            <p:nvPr/>
          </p:nvSpPr>
          <p:spPr>
            <a:xfrm>
              <a:off x="5669778" y="5262064"/>
              <a:ext cx="1985552" cy="601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05</a:t>
              </a:r>
              <a:r>
                <a:rPr lang="ko-KR" altLang="en-US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보완사항 </a:t>
              </a:r>
              <a:r>
                <a:rPr lang="en-US" altLang="ko-KR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/</a:t>
              </a:r>
              <a:r>
                <a:rPr lang="ko-KR" altLang="en-US" sz="2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후기</a:t>
              </a:r>
              <a:endParaRPr lang="en-US" altLang="ko-KR" sz="25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cxnSp>
          <p:nvCxnSpPr>
            <p:cNvPr id="13" name="직선 연결선 65">
              <a:extLst>
                <a:ext uri="{FF2B5EF4-FFF2-40B4-BE49-F238E27FC236}">
                  <a16:creationId xmlns:a16="http://schemas.microsoft.com/office/drawing/2014/main" id="{924884D9-E1B0-D699-F3DC-59B5542C9B66}"/>
                </a:ext>
              </a:extLst>
            </p:cNvPr>
            <p:cNvCxnSpPr>
              <a:cxnSpLocks/>
            </p:cNvCxnSpPr>
            <p:nvPr/>
          </p:nvCxnSpPr>
          <p:spPr>
            <a:xfrm>
              <a:off x="7521779" y="5582699"/>
              <a:ext cx="980245" cy="0"/>
            </a:xfrm>
            <a:prstGeom prst="line">
              <a:avLst/>
            </a:prstGeom>
            <a:ln>
              <a:solidFill>
                <a:schemeClr val="bg1">
                  <a:alpha val="72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20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F700B-DFC7-4FB0-934A-082E04D76591}"/>
              </a:ext>
            </a:extLst>
          </p:cNvPr>
          <p:cNvSpPr txBox="1"/>
          <p:nvPr/>
        </p:nvSpPr>
        <p:spPr>
          <a:xfrm>
            <a:off x="4042342" y="3075057"/>
            <a:ext cx="4107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05</a:t>
            </a:r>
            <a:r>
              <a:rPr lang="ko-KR" altLang="en-US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보완사항 </a:t>
            </a:r>
            <a:r>
              <a:rPr lang="en-US" altLang="ko-KR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후기 </a:t>
            </a:r>
            <a:endParaRPr lang="en-US" altLang="ko-KR" sz="4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FDED51-AF40-491F-9DFD-36002E636A23}"/>
              </a:ext>
            </a:extLst>
          </p:cNvPr>
          <p:cNvGrpSpPr/>
          <p:nvPr/>
        </p:nvGrpSpPr>
        <p:grpSpPr>
          <a:xfrm>
            <a:off x="685700" y="1046447"/>
            <a:ext cx="3688936" cy="502011"/>
            <a:chOff x="900850" y="604156"/>
            <a:chExt cx="3688936" cy="5020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70AD52-F14E-44F1-9CA4-704D58A07A0A}"/>
                </a:ext>
              </a:extLst>
            </p:cNvPr>
            <p:cNvSpPr txBox="1"/>
            <p:nvPr/>
          </p:nvSpPr>
          <p:spPr>
            <a:xfrm>
              <a:off x="900850" y="604156"/>
              <a:ext cx="2444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HINT: 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투자 정보 플랫폼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D3453-C53F-4F3F-AC9F-E16FA8188B68}"/>
                </a:ext>
              </a:extLst>
            </p:cNvPr>
            <p:cNvSpPr txBox="1"/>
            <p:nvPr/>
          </p:nvSpPr>
          <p:spPr>
            <a:xfrm>
              <a:off x="910475" y="875335"/>
              <a:ext cx="36793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Hana Investment Navigation Tool</a:t>
              </a:r>
              <a:endParaRPr lang="ko-KR" altLang="en-US" sz="9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71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05</a:t>
            </a:r>
            <a:r>
              <a:rPr lang="ko-KR" altLang="en-US" dirty="0"/>
              <a:t> 보완사항 </a:t>
            </a:r>
            <a:r>
              <a:rPr lang="en-US" altLang="ko-KR" dirty="0"/>
              <a:t>/</a:t>
            </a:r>
            <a:r>
              <a:rPr lang="ko-KR" altLang="en-US" dirty="0"/>
              <a:t> 후기 </a:t>
            </a:r>
            <a:r>
              <a:rPr lang="en-US" altLang="ko-KR" dirty="0"/>
              <a:t>-</a:t>
            </a:r>
            <a:r>
              <a:rPr lang="ko-KR" altLang="en-US" dirty="0"/>
              <a:t> 보완사항</a:t>
            </a:r>
          </a:p>
        </p:txBody>
      </p:sp>
      <p:sp>
        <p:nvSpPr>
          <p:cNvPr id="9" name="任意多边形 17">
            <a:extLst>
              <a:ext uri="{FF2B5EF4-FFF2-40B4-BE49-F238E27FC236}">
                <a16:creationId xmlns:a16="http://schemas.microsoft.com/office/drawing/2014/main" id="{C4C684FA-5E46-442F-82BC-057B3F2E8D6D}"/>
              </a:ext>
            </a:extLst>
          </p:cNvPr>
          <p:cNvSpPr/>
          <p:nvPr/>
        </p:nvSpPr>
        <p:spPr bwMode="auto">
          <a:xfrm>
            <a:off x="1560797" y="1492685"/>
            <a:ext cx="1368425" cy="604838"/>
          </a:xfrm>
          <a:custGeom>
            <a:avLst/>
            <a:gdLst>
              <a:gd name="connsiteX0" fmla="*/ 0 w 2007420"/>
              <a:gd name="connsiteY0" fmla="*/ 153068 h 918392"/>
              <a:gd name="connsiteX1" fmla="*/ 153068 w 2007420"/>
              <a:gd name="connsiteY1" fmla="*/ 0 h 918392"/>
              <a:gd name="connsiteX2" fmla="*/ 1854352 w 2007420"/>
              <a:gd name="connsiteY2" fmla="*/ 0 h 918392"/>
              <a:gd name="connsiteX3" fmla="*/ 2007420 w 2007420"/>
              <a:gd name="connsiteY3" fmla="*/ 153068 h 918392"/>
              <a:gd name="connsiteX4" fmla="*/ 2007420 w 2007420"/>
              <a:gd name="connsiteY4" fmla="*/ 765324 h 918392"/>
              <a:gd name="connsiteX5" fmla="*/ 1854352 w 2007420"/>
              <a:gd name="connsiteY5" fmla="*/ 918392 h 918392"/>
              <a:gd name="connsiteX6" fmla="*/ 153068 w 2007420"/>
              <a:gd name="connsiteY6" fmla="*/ 918392 h 918392"/>
              <a:gd name="connsiteX7" fmla="*/ 0 w 2007420"/>
              <a:gd name="connsiteY7" fmla="*/ 765324 h 918392"/>
              <a:gd name="connsiteX8" fmla="*/ 0 w 2007420"/>
              <a:gd name="connsiteY8" fmla="*/ 153068 h 91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7420" h="918392">
                <a:moveTo>
                  <a:pt x="0" y="153068"/>
                </a:moveTo>
                <a:cubicBezTo>
                  <a:pt x="0" y="68531"/>
                  <a:pt x="68531" y="0"/>
                  <a:pt x="153068" y="0"/>
                </a:cubicBezTo>
                <a:lnTo>
                  <a:pt x="1854352" y="0"/>
                </a:lnTo>
                <a:cubicBezTo>
                  <a:pt x="1938889" y="0"/>
                  <a:pt x="2007420" y="68531"/>
                  <a:pt x="2007420" y="153068"/>
                </a:cubicBezTo>
                <a:lnTo>
                  <a:pt x="2007420" y="765324"/>
                </a:lnTo>
                <a:cubicBezTo>
                  <a:pt x="2007420" y="849861"/>
                  <a:pt x="1938889" y="918392"/>
                  <a:pt x="1854352" y="918392"/>
                </a:cubicBezTo>
                <a:lnTo>
                  <a:pt x="153068" y="918392"/>
                </a:lnTo>
                <a:cubicBezTo>
                  <a:pt x="68531" y="918392"/>
                  <a:pt x="0" y="849861"/>
                  <a:pt x="0" y="765324"/>
                </a:cubicBezTo>
                <a:lnTo>
                  <a:pt x="0" y="153068"/>
                </a:lnTo>
                <a:close/>
              </a:path>
            </a:pathLst>
          </a:custGeom>
          <a:solidFill>
            <a:srgbClr val="233F4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2000" tIns="72000" rIns="72000" bIns="72000" anchor="ctr"/>
          <a:lstStyle>
            <a:lvl1pPr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10" name="任意多边形 24">
            <a:extLst>
              <a:ext uri="{FF2B5EF4-FFF2-40B4-BE49-F238E27FC236}">
                <a16:creationId xmlns:a16="http://schemas.microsoft.com/office/drawing/2014/main" id="{1BAF1B97-C05A-4FF6-B44B-90727539A724}"/>
              </a:ext>
            </a:extLst>
          </p:cNvPr>
          <p:cNvSpPr/>
          <p:nvPr/>
        </p:nvSpPr>
        <p:spPr bwMode="auto">
          <a:xfrm>
            <a:off x="2922872" y="2793851"/>
            <a:ext cx="8004175" cy="527050"/>
          </a:xfrm>
          <a:custGeom>
            <a:avLst/>
            <a:gdLst>
              <a:gd name="connsiteX0" fmla="*/ 122455 w 734714"/>
              <a:gd name="connsiteY0" fmla="*/ 0 h 3568747"/>
              <a:gd name="connsiteX1" fmla="*/ 612259 w 734714"/>
              <a:gd name="connsiteY1" fmla="*/ 0 h 3568747"/>
              <a:gd name="connsiteX2" fmla="*/ 734714 w 734714"/>
              <a:gd name="connsiteY2" fmla="*/ 122455 h 3568747"/>
              <a:gd name="connsiteX3" fmla="*/ 734714 w 734714"/>
              <a:gd name="connsiteY3" fmla="*/ 3568747 h 3568747"/>
              <a:gd name="connsiteX4" fmla="*/ 734714 w 734714"/>
              <a:gd name="connsiteY4" fmla="*/ 3568747 h 3568747"/>
              <a:gd name="connsiteX5" fmla="*/ 0 w 734714"/>
              <a:gd name="connsiteY5" fmla="*/ 3568747 h 3568747"/>
              <a:gd name="connsiteX6" fmla="*/ 0 w 734714"/>
              <a:gd name="connsiteY6" fmla="*/ 3568747 h 3568747"/>
              <a:gd name="connsiteX7" fmla="*/ 0 w 734714"/>
              <a:gd name="connsiteY7" fmla="*/ 122455 h 3568747"/>
              <a:gd name="connsiteX8" fmla="*/ 122455 w 734714"/>
              <a:gd name="connsiteY8" fmla="*/ 0 h 356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4714" h="3568747">
                <a:moveTo>
                  <a:pt x="734714" y="594806"/>
                </a:moveTo>
                <a:lnTo>
                  <a:pt x="734714" y="2973941"/>
                </a:lnTo>
                <a:cubicBezTo>
                  <a:pt x="734714" y="3302442"/>
                  <a:pt x="723427" y="3568745"/>
                  <a:pt x="709504" y="3568745"/>
                </a:cubicBezTo>
                <a:lnTo>
                  <a:pt x="0" y="3568745"/>
                </a:lnTo>
                <a:lnTo>
                  <a:pt x="0" y="3568745"/>
                </a:lnTo>
                <a:lnTo>
                  <a:pt x="0" y="2"/>
                </a:lnTo>
                <a:lnTo>
                  <a:pt x="0" y="2"/>
                </a:lnTo>
                <a:lnTo>
                  <a:pt x="709504" y="2"/>
                </a:lnTo>
                <a:cubicBezTo>
                  <a:pt x="723427" y="2"/>
                  <a:pt x="734714" y="266305"/>
                  <a:pt x="734714" y="594806"/>
                </a:cubicBez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68581" tIns="180000" rIns="104446" bIns="70157" anchor="ctr"/>
          <a:lstStyle>
            <a:lvl1pPr marL="342900" indent="-3429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 err="1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웹소켓과</a:t>
            </a:r>
            <a:r>
              <a:rPr lang="ko-KR" altLang="en-US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증권 </a:t>
            </a:r>
            <a:r>
              <a:rPr lang="en-US" altLang="ko-KR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API</a:t>
            </a:r>
            <a:r>
              <a:rPr lang="ko-KR" altLang="en-US" sz="2000" dirty="0" err="1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를</a:t>
            </a:r>
            <a:r>
              <a:rPr lang="ko-KR" altLang="en-US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이용한 실시간 주가</a:t>
            </a:r>
            <a:endParaRPr lang="zh-CN" altLang="en-US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11" name="任意多边形 25">
            <a:extLst>
              <a:ext uri="{FF2B5EF4-FFF2-40B4-BE49-F238E27FC236}">
                <a16:creationId xmlns:a16="http://schemas.microsoft.com/office/drawing/2014/main" id="{D2A68E3B-7465-4C47-8479-8CF0DAB6FC61}"/>
              </a:ext>
            </a:extLst>
          </p:cNvPr>
          <p:cNvSpPr/>
          <p:nvPr/>
        </p:nvSpPr>
        <p:spPr bwMode="auto">
          <a:xfrm>
            <a:off x="1560797" y="2739876"/>
            <a:ext cx="1368425" cy="604838"/>
          </a:xfrm>
          <a:custGeom>
            <a:avLst/>
            <a:gdLst>
              <a:gd name="connsiteX0" fmla="*/ 0 w 2007420"/>
              <a:gd name="connsiteY0" fmla="*/ 153068 h 918392"/>
              <a:gd name="connsiteX1" fmla="*/ 153068 w 2007420"/>
              <a:gd name="connsiteY1" fmla="*/ 0 h 918392"/>
              <a:gd name="connsiteX2" fmla="*/ 1854352 w 2007420"/>
              <a:gd name="connsiteY2" fmla="*/ 0 h 918392"/>
              <a:gd name="connsiteX3" fmla="*/ 2007420 w 2007420"/>
              <a:gd name="connsiteY3" fmla="*/ 153068 h 918392"/>
              <a:gd name="connsiteX4" fmla="*/ 2007420 w 2007420"/>
              <a:gd name="connsiteY4" fmla="*/ 765324 h 918392"/>
              <a:gd name="connsiteX5" fmla="*/ 1854352 w 2007420"/>
              <a:gd name="connsiteY5" fmla="*/ 918392 h 918392"/>
              <a:gd name="connsiteX6" fmla="*/ 153068 w 2007420"/>
              <a:gd name="connsiteY6" fmla="*/ 918392 h 918392"/>
              <a:gd name="connsiteX7" fmla="*/ 0 w 2007420"/>
              <a:gd name="connsiteY7" fmla="*/ 765324 h 918392"/>
              <a:gd name="connsiteX8" fmla="*/ 0 w 2007420"/>
              <a:gd name="connsiteY8" fmla="*/ 153068 h 91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7420" h="918392">
                <a:moveTo>
                  <a:pt x="0" y="153068"/>
                </a:moveTo>
                <a:cubicBezTo>
                  <a:pt x="0" y="68531"/>
                  <a:pt x="68531" y="0"/>
                  <a:pt x="153068" y="0"/>
                </a:cubicBezTo>
                <a:lnTo>
                  <a:pt x="1854352" y="0"/>
                </a:lnTo>
                <a:cubicBezTo>
                  <a:pt x="1938889" y="0"/>
                  <a:pt x="2007420" y="68531"/>
                  <a:pt x="2007420" y="153068"/>
                </a:cubicBezTo>
                <a:lnTo>
                  <a:pt x="2007420" y="765324"/>
                </a:lnTo>
                <a:cubicBezTo>
                  <a:pt x="2007420" y="849861"/>
                  <a:pt x="1938889" y="918392"/>
                  <a:pt x="1854352" y="918392"/>
                </a:cubicBezTo>
                <a:lnTo>
                  <a:pt x="153068" y="918392"/>
                </a:lnTo>
                <a:cubicBezTo>
                  <a:pt x="68531" y="918392"/>
                  <a:pt x="0" y="849861"/>
                  <a:pt x="0" y="765324"/>
                </a:cubicBezTo>
                <a:lnTo>
                  <a:pt x="0" y="153068"/>
                </a:lnTo>
                <a:close/>
              </a:path>
            </a:pathLst>
          </a:custGeom>
          <a:solidFill>
            <a:srgbClr val="233F4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2000" tIns="72000" rIns="72000" bIns="72000" anchor="ctr"/>
          <a:lstStyle>
            <a:lvl1pPr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12" name="任意多边形 27">
            <a:extLst>
              <a:ext uri="{FF2B5EF4-FFF2-40B4-BE49-F238E27FC236}">
                <a16:creationId xmlns:a16="http://schemas.microsoft.com/office/drawing/2014/main" id="{E02C156F-D69E-42A4-98ED-97697347DE23}"/>
              </a:ext>
            </a:extLst>
          </p:cNvPr>
          <p:cNvSpPr/>
          <p:nvPr/>
        </p:nvSpPr>
        <p:spPr bwMode="auto">
          <a:xfrm>
            <a:off x="2922872" y="4073203"/>
            <a:ext cx="8004175" cy="527050"/>
          </a:xfrm>
          <a:custGeom>
            <a:avLst/>
            <a:gdLst>
              <a:gd name="connsiteX0" fmla="*/ 122455 w 734714"/>
              <a:gd name="connsiteY0" fmla="*/ 0 h 3568747"/>
              <a:gd name="connsiteX1" fmla="*/ 612259 w 734714"/>
              <a:gd name="connsiteY1" fmla="*/ 0 h 3568747"/>
              <a:gd name="connsiteX2" fmla="*/ 734714 w 734714"/>
              <a:gd name="connsiteY2" fmla="*/ 122455 h 3568747"/>
              <a:gd name="connsiteX3" fmla="*/ 734714 w 734714"/>
              <a:gd name="connsiteY3" fmla="*/ 3568747 h 3568747"/>
              <a:gd name="connsiteX4" fmla="*/ 734714 w 734714"/>
              <a:gd name="connsiteY4" fmla="*/ 3568747 h 3568747"/>
              <a:gd name="connsiteX5" fmla="*/ 0 w 734714"/>
              <a:gd name="connsiteY5" fmla="*/ 3568747 h 3568747"/>
              <a:gd name="connsiteX6" fmla="*/ 0 w 734714"/>
              <a:gd name="connsiteY6" fmla="*/ 3568747 h 3568747"/>
              <a:gd name="connsiteX7" fmla="*/ 0 w 734714"/>
              <a:gd name="connsiteY7" fmla="*/ 122455 h 3568747"/>
              <a:gd name="connsiteX8" fmla="*/ 122455 w 734714"/>
              <a:gd name="connsiteY8" fmla="*/ 0 h 356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4714" h="3568747">
                <a:moveTo>
                  <a:pt x="734714" y="594806"/>
                </a:moveTo>
                <a:lnTo>
                  <a:pt x="734714" y="2973941"/>
                </a:lnTo>
                <a:cubicBezTo>
                  <a:pt x="734714" y="3302442"/>
                  <a:pt x="723427" y="3568745"/>
                  <a:pt x="709504" y="3568745"/>
                </a:cubicBezTo>
                <a:lnTo>
                  <a:pt x="0" y="3568745"/>
                </a:lnTo>
                <a:lnTo>
                  <a:pt x="0" y="3568745"/>
                </a:lnTo>
                <a:lnTo>
                  <a:pt x="0" y="2"/>
                </a:lnTo>
                <a:lnTo>
                  <a:pt x="0" y="2"/>
                </a:lnTo>
                <a:lnTo>
                  <a:pt x="709504" y="2"/>
                </a:lnTo>
                <a:cubicBezTo>
                  <a:pt x="723427" y="2"/>
                  <a:pt x="734714" y="266305"/>
                  <a:pt x="734714" y="594806"/>
                </a:cubicBez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68581" tIns="180000" rIns="104446" bIns="70157" anchor="ctr"/>
          <a:lstStyle>
            <a:lvl1pPr marL="342900" indent="-3429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ko-KR" altLang="en-US" sz="2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분석을 기반으로 테스트를 해볼 수 있는 매수 </a:t>
            </a:r>
            <a:r>
              <a:rPr lang="en-US" altLang="ko-KR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매도 기능 구현</a:t>
            </a:r>
            <a:endParaRPr lang="zh-CN" altLang="en-US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13" name="任意多边形 28">
            <a:extLst>
              <a:ext uri="{FF2B5EF4-FFF2-40B4-BE49-F238E27FC236}">
                <a16:creationId xmlns:a16="http://schemas.microsoft.com/office/drawing/2014/main" id="{F6AC3D23-F2AD-46A5-AAC4-67A2870CF796}"/>
              </a:ext>
            </a:extLst>
          </p:cNvPr>
          <p:cNvSpPr/>
          <p:nvPr/>
        </p:nvSpPr>
        <p:spPr bwMode="auto">
          <a:xfrm>
            <a:off x="1560797" y="4019228"/>
            <a:ext cx="1368425" cy="604838"/>
          </a:xfrm>
          <a:custGeom>
            <a:avLst/>
            <a:gdLst>
              <a:gd name="connsiteX0" fmla="*/ 0 w 2007420"/>
              <a:gd name="connsiteY0" fmla="*/ 153068 h 918392"/>
              <a:gd name="connsiteX1" fmla="*/ 153068 w 2007420"/>
              <a:gd name="connsiteY1" fmla="*/ 0 h 918392"/>
              <a:gd name="connsiteX2" fmla="*/ 1854352 w 2007420"/>
              <a:gd name="connsiteY2" fmla="*/ 0 h 918392"/>
              <a:gd name="connsiteX3" fmla="*/ 2007420 w 2007420"/>
              <a:gd name="connsiteY3" fmla="*/ 153068 h 918392"/>
              <a:gd name="connsiteX4" fmla="*/ 2007420 w 2007420"/>
              <a:gd name="connsiteY4" fmla="*/ 765324 h 918392"/>
              <a:gd name="connsiteX5" fmla="*/ 1854352 w 2007420"/>
              <a:gd name="connsiteY5" fmla="*/ 918392 h 918392"/>
              <a:gd name="connsiteX6" fmla="*/ 153068 w 2007420"/>
              <a:gd name="connsiteY6" fmla="*/ 918392 h 918392"/>
              <a:gd name="connsiteX7" fmla="*/ 0 w 2007420"/>
              <a:gd name="connsiteY7" fmla="*/ 765324 h 918392"/>
              <a:gd name="connsiteX8" fmla="*/ 0 w 2007420"/>
              <a:gd name="connsiteY8" fmla="*/ 153068 h 91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7420" h="918392">
                <a:moveTo>
                  <a:pt x="0" y="153068"/>
                </a:moveTo>
                <a:cubicBezTo>
                  <a:pt x="0" y="68531"/>
                  <a:pt x="68531" y="0"/>
                  <a:pt x="153068" y="0"/>
                </a:cubicBezTo>
                <a:lnTo>
                  <a:pt x="1854352" y="0"/>
                </a:lnTo>
                <a:cubicBezTo>
                  <a:pt x="1938889" y="0"/>
                  <a:pt x="2007420" y="68531"/>
                  <a:pt x="2007420" y="153068"/>
                </a:cubicBezTo>
                <a:lnTo>
                  <a:pt x="2007420" y="765324"/>
                </a:lnTo>
                <a:cubicBezTo>
                  <a:pt x="2007420" y="849861"/>
                  <a:pt x="1938889" y="918392"/>
                  <a:pt x="1854352" y="918392"/>
                </a:cubicBezTo>
                <a:lnTo>
                  <a:pt x="153068" y="918392"/>
                </a:lnTo>
                <a:cubicBezTo>
                  <a:pt x="68531" y="918392"/>
                  <a:pt x="0" y="849861"/>
                  <a:pt x="0" y="765324"/>
                </a:cubicBezTo>
                <a:lnTo>
                  <a:pt x="0" y="153068"/>
                </a:lnTo>
                <a:close/>
              </a:path>
            </a:pathLst>
          </a:custGeom>
          <a:solidFill>
            <a:srgbClr val="233F4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2000" tIns="72000" rIns="72000" bIns="72000" anchor="ctr"/>
          <a:lstStyle>
            <a:lvl1pPr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3" name="任意多边形 24">
            <a:extLst>
              <a:ext uri="{FF2B5EF4-FFF2-40B4-BE49-F238E27FC236}">
                <a16:creationId xmlns:a16="http://schemas.microsoft.com/office/drawing/2014/main" id="{2DF040CA-A246-BB45-D2EA-454651EC3014}"/>
              </a:ext>
            </a:extLst>
          </p:cNvPr>
          <p:cNvSpPr/>
          <p:nvPr/>
        </p:nvSpPr>
        <p:spPr bwMode="auto">
          <a:xfrm>
            <a:off x="2929222" y="1531579"/>
            <a:ext cx="8004175" cy="527050"/>
          </a:xfrm>
          <a:custGeom>
            <a:avLst/>
            <a:gdLst>
              <a:gd name="connsiteX0" fmla="*/ 122455 w 734714"/>
              <a:gd name="connsiteY0" fmla="*/ 0 h 3568747"/>
              <a:gd name="connsiteX1" fmla="*/ 612259 w 734714"/>
              <a:gd name="connsiteY1" fmla="*/ 0 h 3568747"/>
              <a:gd name="connsiteX2" fmla="*/ 734714 w 734714"/>
              <a:gd name="connsiteY2" fmla="*/ 122455 h 3568747"/>
              <a:gd name="connsiteX3" fmla="*/ 734714 w 734714"/>
              <a:gd name="connsiteY3" fmla="*/ 3568747 h 3568747"/>
              <a:gd name="connsiteX4" fmla="*/ 734714 w 734714"/>
              <a:gd name="connsiteY4" fmla="*/ 3568747 h 3568747"/>
              <a:gd name="connsiteX5" fmla="*/ 0 w 734714"/>
              <a:gd name="connsiteY5" fmla="*/ 3568747 h 3568747"/>
              <a:gd name="connsiteX6" fmla="*/ 0 w 734714"/>
              <a:gd name="connsiteY6" fmla="*/ 3568747 h 3568747"/>
              <a:gd name="connsiteX7" fmla="*/ 0 w 734714"/>
              <a:gd name="connsiteY7" fmla="*/ 122455 h 3568747"/>
              <a:gd name="connsiteX8" fmla="*/ 122455 w 734714"/>
              <a:gd name="connsiteY8" fmla="*/ 0 h 356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4714" h="3568747">
                <a:moveTo>
                  <a:pt x="734714" y="594806"/>
                </a:moveTo>
                <a:lnTo>
                  <a:pt x="734714" y="2973941"/>
                </a:lnTo>
                <a:cubicBezTo>
                  <a:pt x="734714" y="3302442"/>
                  <a:pt x="723427" y="3568745"/>
                  <a:pt x="709504" y="3568745"/>
                </a:cubicBezTo>
                <a:lnTo>
                  <a:pt x="0" y="3568745"/>
                </a:lnTo>
                <a:lnTo>
                  <a:pt x="0" y="3568745"/>
                </a:lnTo>
                <a:lnTo>
                  <a:pt x="0" y="2"/>
                </a:lnTo>
                <a:lnTo>
                  <a:pt x="0" y="2"/>
                </a:lnTo>
                <a:lnTo>
                  <a:pt x="709504" y="2"/>
                </a:lnTo>
                <a:cubicBezTo>
                  <a:pt x="723427" y="2"/>
                  <a:pt x="734714" y="266305"/>
                  <a:pt x="734714" y="594806"/>
                </a:cubicBez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68581" tIns="180000" rIns="104446" bIns="70157" anchor="ctr"/>
          <a:lstStyle>
            <a:lvl1pPr marL="342900" indent="-3429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투자 성향 진단 </a:t>
            </a:r>
            <a:r>
              <a:rPr lang="en-US" altLang="ko-KR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API</a:t>
            </a:r>
            <a:r>
              <a:rPr lang="ko-KR" altLang="en-US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제공</a:t>
            </a:r>
            <a:endParaRPr lang="zh-CN" altLang="en-US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4" name="任意多边形 27">
            <a:extLst>
              <a:ext uri="{FF2B5EF4-FFF2-40B4-BE49-F238E27FC236}">
                <a16:creationId xmlns:a16="http://schemas.microsoft.com/office/drawing/2014/main" id="{3EE8DB45-56DE-0BEC-9632-05E487403434}"/>
              </a:ext>
            </a:extLst>
          </p:cNvPr>
          <p:cNvSpPr/>
          <p:nvPr/>
        </p:nvSpPr>
        <p:spPr bwMode="auto">
          <a:xfrm>
            <a:off x="2929222" y="5364645"/>
            <a:ext cx="8004175" cy="527050"/>
          </a:xfrm>
          <a:custGeom>
            <a:avLst/>
            <a:gdLst>
              <a:gd name="connsiteX0" fmla="*/ 122455 w 734714"/>
              <a:gd name="connsiteY0" fmla="*/ 0 h 3568747"/>
              <a:gd name="connsiteX1" fmla="*/ 612259 w 734714"/>
              <a:gd name="connsiteY1" fmla="*/ 0 h 3568747"/>
              <a:gd name="connsiteX2" fmla="*/ 734714 w 734714"/>
              <a:gd name="connsiteY2" fmla="*/ 122455 h 3568747"/>
              <a:gd name="connsiteX3" fmla="*/ 734714 w 734714"/>
              <a:gd name="connsiteY3" fmla="*/ 3568747 h 3568747"/>
              <a:gd name="connsiteX4" fmla="*/ 734714 w 734714"/>
              <a:gd name="connsiteY4" fmla="*/ 3568747 h 3568747"/>
              <a:gd name="connsiteX5" fmla="*/ 0 w 734714"/>
              <a:gd name="connsiteY5" fmla="*/ 3568747 h 3568747"/>
              <a:gd name="connsiteX6" fmla="*/ 0 w 734714"/>
              <a:gd name="connsiteY6" fmla="*/ 3568747 h 3568747"/>
              <a:gd name="connsiteX7" fmla="*/ 0 w 734714"/>
              <a:gd name="connsiteY7" fmla="*/ 122455 h 3568747"/>
              <a:gd name="connsiteX8" fmla="*/ 122455 w 734714"/>
              <a:gd name="connsiteY8" fmla="*/ 0 h 356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4714" h="3568747">
                <a:moveTo>
                  <a:pt x="734714" y="594806"/>
                </a:moveTo>
                <a:lnTo>
                  <a:pt x="734714" y="2973941"/>
                </a:lnTo>
                <a:cubicBezTo>
                  <a:pt x="734714" y="3302442"/>
                  <a:pt x="723427" y="3568745"/>
                  <a:pt x="709504" y="3568745"/>
                </a:cubicBezTo>
                <a:lnTo>
                  <a:pt x="0" y="3568745"/>
                </a:lnTo>
                <a:lnTo>
                  <a:pt x="0" y="3568745"/>
                </a:lnTo>
                <a:lnTo>
                  <a:pt x="0" y="2"/>
                </a:lnTo>
                <a:lnTo>
                  <a:pt x="0" y="2"/>
                </a:lnTo>
                <a:lnTo>
                  <a:pt x="709504" y="2"/>
                </a:lnTo>
                <a:cubicBezTo>
                  <a:pt x="723427" y="2"/>
                  <a:pt x="734714" y="266305"/>
                  <a:pt x="734714" y="594806"/>
                </a:cubicBez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68581" tIns="180000" rIns="104446" bIns="70157" anchor="ctr"/>
          <a:lstStyle>
            <a:lvl1pPr marL="342900" indent="-3429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00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ko-KR" altLang="en-US" sz="2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주식을 처음 접하는 사람들을 위한 차트 도우미</a:t>
            </a:r>
            <a:endParaRPr lang="zh-CN" altLang="en-US" sz="20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sp>
        <p:nvSpPr>
          <p:cNvPr id="5" name="任意多边形 28">
            <a:extLst>
              <a:ext uri="{FF2B5EF4-FFF2-40B4-BE49-F238E27FC236}">
                <a16:creationId xmlns:a16="http://schemas.microsoft.com/office/drawing/2014/main" id="{66735197-E240-951C-46D1-B1AB9674F075}"/>
              </a:ext>
            </a:extLst>
          </p:cNvPr>
          <p:cNvSpPr/>
          <p:nvPr/>
        </p:nvSpPr>
        <p:spPr bwMode="auto">
          <a:xfrm>
            <a:off x="1567147" y="5310670"/>
            <a:ext cx="1368425" cy="604838"/>
          </a:xfrm>
          <a:custGeom>
            <a:avLst/>
            <a:gdLst>
              <a:gd name="connsiteX0" fmla="*/ 0 w 2007420"/>
              <a:gd name="connsiteY0" fmla="*/ 153068 h 918392"/>
              <a:gd name="connsiteX1" fmla="*/ 153068 w 2007420"/>
              <a:gd name="connsiteY1" fmla="*/ 0 h 918392"/>
              <a:gd name="connsiteX2" fmla="*/ 1854352 w 2007420"/>
              <a:gd name="connsiteY2" fmla="*/ 0 h 918392"/>
              <a:gd name="connsiteX3" fmla="*/ 2007420 w 2007420"/>
              <a:gd name="connsiteY3" fmla="*/ 153068 h 918392"/>
              <a:gd name="connsiteX4" fmla="*/ 2007420 w 2007420"/>
              <a:gd name="connsiteY4" fmla="*/ 765324 h 918392"/>
              <a:gd name="connsiteX5" fmla="*/ 1854352 w 2007420"/>
              <a:gd name="connsiteY5" fmla="*/ 918392 h 918392"/>
              <a:gd name="connsiteX6" fmla="*/ 153068 w 2007420"/>
              <a:gd name="connsiteY6" fmla="*/ 918392 h 918392"/>
              <a:gd name="connsiteX7" fmla="*/ 0 w 2007420"/>
              <a:gd name="connsiteY7" fmla="*/ 765324 h 918392"/>
              <a:gd name="connsiteX8" fmla="*/ 0 w 2007420"/>
              <a:gd name="connsiteY8" fmla="*/ 153068 h 91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7420" h="918392">
                <a:moveTo>
                  <a:pt x="0" y="153068"/>
                </a:moveTo>
                <a:cubicBezTo>
                  <a:pt x="0" y="68531"/>
                  <a:pt x="68531" y="0"/>
                  <a:pt x="153068" y="0"/>
                </a:cubicBezTo>
                <a:lnTo>
                  <a:pt x="1854352" y="0"/>
                </a:lnTo>
                <a:cubicBezTo>
                  <a:pt x="1938889" y="0"/>
                  <a:pt x="2007420" y="68531"/>
                  <a:pt x="2007420" y="153068"/>
                </a:cubicBezTo>
                <a:lnTo>
                  <a:pt x="2007420" y="765324"/>
                </a:lnTo>
                <a:cubicBezTo>
                  <a:pt x="2007420" y="849861"/>
                  <a:pt x="1938889" y="918392"/>
                  <a:pt x="1854352" y="918392"/>
                </a:cubicBezTo>
                <a:lnTo>
                  <a:pt x="153068" y="918392"/>
                </a:lnTo>
                <a:cubicBezTo>
                  <a:pt x="68531" y="918392"/>
                  <a:pt x="0" y="849861"/>
                  <a:pt x="0" y="765324"/>
                </a:cubicBezTo>
                <a:lnTo>
                  <a:pt x="0" y="153068"/>
                </a:lnTo>
                <a:close/>
              </a:path>
            </a:pathLst>
          </a:custGeom>
          <a:solidFill>
            <a:srgbClr val="233F4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2000" tIns="72000" rIns="72000" bIns="72000" anchor="ctr"/>
          <a:lstStyle>
            <a:lvl1pPr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95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95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4</a:t>
            </a:r>
            <a:endParaRPr lang="zh-CN" altLang="en-US" sz="2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5424E3-3173-40EB-A136-4B60358F747E}"/>
              </a:ext>
            </a:extLst>
          </p:cNvPr>
          <p:cNvSpPr/>
          <p:nvPr/>
        </p:nvSpPr>
        <p:spPr>
          <a:xfrm>
            <a:off x="799825" y="1564641"/>
            <a:ext cx="10696850" cy="204216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05</a:t>
            </a:r>
            <a:r>
              <a:rPr lang="ko-KR" altLang="en-US" dirty="0"/>
              <a:t> 보완사항 </a:t>
            </a:r>
            <a:r>
              <a:rPr lang="en-US" altLang="ko-KR" dirty="0"/>
              <a:t>/</a:t>
            </a:r>
            <a:r>
              <a:rPr lang="ko-KR" altLang="en-US" dirty="0"/>
              <a:t> 후기 </a:t>
            </a:r>
            <a:r>
              <a:rPr lang="en-US" altLang="ko-KR" dirty="0"/>
              <a:t>-</a:t>
            </a:r>
            <a:r>
              <a:rPr lang="ko-KR" altLang="en-US" dirty="0"/>
              <a:t> 후기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CDC8A0F0-17D6-4423-B318-96D08D816380}"/>
              </a:ext>
            </a:extLst>
          </p:cNvPr>
          <p:cNvSpPr txBox="1">
            <a:spLocks/>
          </p:cNvSpPr>
          <p:nvPr/>
        </p:nvSpPr>
        <p:spPr>
          <a:xfrm>
            <a:off x="799825" y="1645921"/>
            <a:ext cx="10213918" cy="186944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ko-KR" altLang="en-US" sz="2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비전공자로서 초반 기초 학습부분에서의 어려움</a:t>
            </a:r>
            <a:endParaRPr lang="en-US" altLang="ko-KR" sz="2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ko-KR" altLang="en-US" sz="2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실사용을 해보고자 하는 목적을 가진 개발</a:t>
            </a:r>
            <a:endParaRPr lang="en-US" altLang="ko-KR" sz="2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ko-KR" altLang="en-US" sz="2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데이터베이스 해킹을 겪으며</a:t>
            </a:r>
            <a:r>
              <a:rPr lang="en-US" altLang="ko-KR" sz="2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…</a:t>
            </a:r>
            <a:endParaRPr lang="ko-KR" altLang="en-US" sz="2500" dirty="0">
              <a:solidFill>
                <a:srgbClr val="2A3E4C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4" name="화살표: 아래쪽 2">
            <a:extLst>
              <a:ext uri="{FF2B5EF4-FFF2-40B4-BE49-F238E27FC236}">
                <a16:creationId xmlns:a16="http://schemas.microsoft.com/office/drawing/2014/main" id="{E6ED25ED-5603-1F3E-8391-FBD051C1BAD9}"/>
              </a:ext>
            </a:extLst>
          </p:cNvPr>
          <p:cNvSpPr/>
          <p:nvPr/>
        </p:nvSpPr>
        <p:spPr>
          <a:xfrm>
            <a:off x="4029897" y="3788800"/>
            <a:ext cx="4174529" cy="905119"/>
          </a:xfrm>
          <a:custGeom>
            <a:avLst/>
            <a:gdLst>
              <a:gd name="connsiteX0" fmla="*/ 0 w 5623517"/>
              <a:gd name="connsiteY0" fmla="*/ 1434603 h 2869206"/>
              <a:gd name="connsiteX1" fmla="*/ 972503 w 5623517"/>
              <a:gd name="connsiteY1" fmla="*/ 1434603 h 2869206"/>
              <a:gd name="connsiteX2" fmla="*/ 972503 w 5623517"/>
              <a:gd name="connsiteY2" fmla="*/ 0 h 2869206"/>
              <a:gd name="connsiteX3" fmla="*/ 4651014 w 5623517"/>
              <a:gd name="connsiteY3" fmla="*/ 0 h 2869206"/>
              <a:gd name="connsiteX4" fmla="*/ 4651014 w 5623517"/>
              <a:gd name="connsiteY4" fmla="*/ 1434603 h 2869206"/>
              <a:gd name="connsiteX5" fmla="*/ 5623517 w 5623517"/>
              <a:gd name="connsiteY5" fmla="*/ 1434603 h 2869206"/>
              <a:gd name="connsiteX6" fmla="*/ 2811759 w 5623517"/>
              <a:gd name="connsiteY6" fmla="*/ 2869206 h 2869206"/>
              <a:gd name="connsiteX7" fmla="*/ 0 w 5623517"/>
              <a:gd name="connsiteY7" fmla="*/ 1434603 h 2869206"/>
              <a:gd name="connsiteX0" fmla="*/ 0 w 5623517"/>
              <a:gd name="connsiteY0" fmla="*/ 1434603 h 2869206"/>
              <a:gd name="connsiteX1" fmla="*/ 972503 w 5623517"/>
              <a:gd name="connsiteY1" fmla="*/ 1434603 h 2869206"/>
              <a:gd name="connsiteX2" fmla="*/ 972503 w 5623517"/>
              <a:gd name="connsiteY2" fmla="*/ 0 h 2869206"/>
              <a:gd name="connsiteX3" fmla="*/ 4651014 w 5623517"/>
              <a:gd name="connsiteY3" fmla="*/ 0 h 2869206"/>
              <a:gd name="connsiteX4" fmla="*/ 4651014 w 5623517"/>
              <a:gd name="connsiteY4" fmla="*/ 1434603 h 2869206"/>
              <a:gd name="connsiteX5" fmla="*/ 5623517 w 5623517"/>
              <a:gd name="connsiteY5" fmla="*/ 1434603 h 2869206"/>
              <a:gd name="connsiteX6" fmla="*/ 2811759 w 5623517"/>
              <a:gd name="connsiteY6" fmla="*/ 2869206 h 2869206"/>
              <a:gd name="connsiteX7" fmla="*/ 0 w 5623517"/>
              <a:gd name="connsiteY7" fmla="*/ 1434603 h 2869206"/>
              <a:gd name="connsiteX0" fmla="*/ 0 w 5623517"/>
              <a:gd name="connsiteY0" fmla="*/ 1434603 h 2869206"/>
              <a:gd name="connsiteX1" fmla="*/ 972503 w 5623517"/>
              <a:gd name="connsiteY1" fmla="*/ 1434603 h 2869206"/>
              <a:gd name="connsiteX2" fmla="*/ 972503 w 5623517"/>
              <a:gd name="connsiteY2" fmla="*/ 0 h 2869206"/>
              <a:gd name="connsiteX3" fmla="*/ 4651014 w 5623517"/>
              <a:gd name="connsiteY3" fmla="*/ 0 h 2869206"/>
              <a:gd name="connsiteX4" fmla="*/ 4651014 w 5623517"/>
              <a:gd name="connsiteY4" fmla="*/ 1434603 h 2869206"/>
              <a:gd name="connsiteX5" fmla="*/ 5623517 w 5623517"/>
              <a:gd name="connsiteY5" fmla="*/ 1434603 h 2869206"/>
              <a:gd name="connsiteX6" fmla="*/ 2811759 w 5623517"/>
              <a:gd name="connsiteY6" fmla="*/ 2869206 h 2869206"/>
              <a:gd name="connsiteX7" fmla="*/ 0 w 5623517"/>
              <a:gd name="connsiteY7" fmla="*/ 1434603 h 2869206"/>
              <a:gd name="connsiteX0" fmla="*/ 0 w 5623517"/>
              <a:gd name="connsiteY0" fmla="*/ 1434603 h 2869206"/>
              <a:gd name="connsiteX1" fmla="*/ 972503 w 5623517"/>
              <a:gd name="connsiteY1" fmla="*/ 1434603 h 2869206"/>
              <a:gd name="connsiteX2" fmla="*/ 972503 w 5623517"/>
              <a:gd name="connsiteY2" fmla="*/ 0 h 2869206"/>
              <a:gd name="connsiteX3" fmla="*/ 4651014 w 5623517"/>
              <a:gd name="connsiteY3" fmla="*/ 0 h 2869206"/>
              <a:gd name="connsiteX4" fmla="*/ 4651014 w 5623517"/>
              <a:gd name="connsiteY4" fmla="*/ 1434603 h 2869206"/>
              <a:gd name="connsiteX5" fmla="*/ 5623517 w 5623517"/>
              <a:gd name="connsiteY5" fmla="*/ 1434603 h 2869206"/>
              <a:gd name="connsiteX6" fmla="*/ 2811759 w 5623517"/>
              <a:gd name="connsiteY6" fmla="*/ 2869206 h 2869206"/>
              <a:gd name="connsiteX7" fmla="*/ 0 w 5623517"/>
              <a:gd name="connsiteY7" fmla="*/ 1434603 h 2869206"/>
              <a:gd name="connsiteX0" fmla="*/ 0 w 5623517"/>
              <a:gd name="connsiteY0" fmla="*/ 1434603 h 2869206"/>
              <a:gd name="connsiteX1" fmla="*/ 972503 w 5623517"/>
              <a:gd name="connsiteY1" fmla="*/ 1434603 h 2869206"/>
              <a:gd name="connsiteX2" fmla="*/ 972503 w 5623517"/>
              <a:gd name="connsiteY2" fmla="*/ 0 h 2869206"/>
              <a:gd name="connsiteX3" fmla="*/ 4651014 w 5623517"/>
              <a:gd name="connsiteY3" fmla="*/ 0 h 2869206"/>
              <a:gd name="connsiteX4" fmla="*/ 4651014 w 5623517"/>
              <a:gd name="connsiteY4" fmla="*/ 1434603 h 2869206"/>
              <a:gd name="connsiteX5" fmla="*/ 5623517 w 5623517"/>
              <a:gd name="connsiteY5" fmla="*/ 1434603 h 2869206"/>
              <a:gd name="connsiteX6" fmla="*/ 2811759 w 5623517"/>
              <a:gd name="connsiteY6" fmla="*/ 2869206 h 2869206"/>
              <a:gd name="connsiteX7" fmla="*/ 0 w 5623517"/>
              <a:gd name="connsiteY7" fmla="*/ 1434603 h 2869206"/>
              <a:gd name="connsiteX0" fmla="*/ 0 w 5623517"/>
              <a:gd name="connsiteY0" fmla="*/ 1434603 h 2869206"/>
              <a:gd name="connsiteX1" fmla="*/ 972503 w 5623517"/>
              <a:gd name="connsiteY1" fmla="*/ 1434603 h 2869206"/>
              <a:gd name="connsiteX2" fmla="*/ 972503 w 5623517"/>
              <a:gd name="connsiteY2" fmla="*/ 0 h 2869206"/>
              <a:gd name="connsiteX3" fmla="*/ 4651014 w 5623517"/>
              <a:gd name="connsiteY3" fmla="*/ 0 h 2869206"/>
              <a:gd name="connsiteX4" fmla="*/ 4651014 w 5623517"/>
              <a:gd name="connsiteY4" fmla="*/ 1434603 h 2869206"/>
              <a:gd name="connsiteX5" fmla="*/ 5623517 w 5623517"/>
              <a:gd name="connsiteY5" fmla="*/ 1434603 h 2869206"/>
              <a:gd name="connsiteX6" fmla="*/ 2811759 w 5623517"/>
              <a:gd name="connsiteY6" fmla="*/ 2869206 h 2869206"/>
              <a:gd name="connsiteX7" fmla="*/ 0 w 5623517"/>
              <a:gd name="connsiteY7" fmla="*/ 1434603 h 2869206"/>
              <a:gd name="connsiteX0" fmla="*/ 0 w 5623517"/>
              <a:gd name="connsiteY0" fmla="*/ 1434603 h 2869206"/>
              <a:gd name="connsiteX1" fmla="*/ 972503 w 5623517"/>
              <a:gd name="connsiteY1" fmla="*/ 1434603 h 2869206"/>
              <a:gd name="connsiteX2" fmla="*/ 972503 w 5623517"/>
              <a:gd name="connsiteY2" fmla="*/ 0 h 2869206"/>
              <a:gd name="connsiteX3" fmla="*/ 5613039 w 5623517"/>
              <a:gd name="connsiteY3" fmla="*/ 4762 h 2869206"/>
              <a:gd name="connsiteX4" fmla="*/ 4651014 w 5623517"/>
              <a:gd name="connsiteY4" fmla="*/ 1434603 h 2869206"/>
              <a:gd name="connsiteX5" fmla="*/ 5623517 w 5623517"/>
              <a:gd name="connsiteY5" fmla="*/ 1434603 h 2869206"/>
              <a:gd name="connsiteX6" fmla="*/ 2811759 w 5623517"/>
              <a:gd name="connsiteY6" fmla="*/ 2869206 h 2869206"/>
              <a:gd name="connsiteX7" fmla="*/ 0 w 5623517"/>
              <a:gd name="connsiteY7" fmla="*/ 1434603 h 2869206"/>
              <a:gd name="connsiteX0" fmla="*/ 37147 w 5660664"/>
              <a:gd name="connsiteY0" fmla="*/ 1429841 h 2864444"/>
              <a:gd name="connsiteX1" fmla="*/ 1009650 w 5660664"/>
              <a:gd name="connsiteY1" fmla="*/ 1429841 h 2864444"/>
              <a:gd name="connsiteX2" fmla="*/ 0 w 5660664"/>
              <a:gd name="connsiteY2" fmla="*/ 1 h 2864444"/>
              <a:gd name="connsiteX3" fmla="*/ 5650186 w 5660664"/>
              <a:gd name="connsiteY3" fmla="*/ 0 h 2864444"/>
              <a:gd name="connsiteX4" fmla="*/ 4688161 w 5660664"/>
              <a:gd name="connsiteY4" fmla="*/ 1429841 h 2864444"/>
              <a:gd name="connsiteX5" fmla="*/ 5660664 w 5660664"/>
              <a:gd name="connsiteY5" fmla="*/ 1429841 h 2864444"/>
              <a:gd name="connsiteX6" fmla="*/ 2848906 w 5660664"/>
              <a:gd name="connsiteY6" fmla="*/ 2864444 h 2864444"/>
              <a:gd name="connsiteX7" fmla="*/ 37147 w 5660664"/>
              <a:gd name="connsiteY7" fmla="*/ 1429841 h 2864444"/>
              <a:gd name="connsiteX0" fmla="*/ 37147 w 5660664"/>
              <a:gd name="connsiteY0" fmla="*/ 1429841 h 2864444"/>
              <a:gd name="connsiteX1" fmla="*/ 1009650 w 5660664"/>
              <a:gd name="connsiteY1" fmla="*/ 1429841 h 2864444"/>
              <a:gd name="connsiteX2" fmla="*/ 0 w 5660664"/>
              <a:gd name="connsiteY2" fmla="*/ 1 h 2864444"/>
              <a:gd name="connsiteX3" fmla="*/ 5650186 w 5660664"/>
              <a:gd name="connsiteY3" fmla="*/ 0 h 2864444"/>
              <a:gd name="connsiteX4" fmla="*/ 4688161 w 5660664"/>
              <a:gd name="connsiteY4" fmla="*/ 1429841 h 2864444"/>
              <a:gd name="connsiteX5" fmla="*/ 5660664 w 5660664"/>
              <a:gd name="connsiteY5" fmla="*/ 1429841 h 2864444"/>
              <a:gd name="connsiteX6" fmla="*/ 2848906 w 5660664"/>
              <a:gd name="connsiteY6" fmla="*/ 2864444 h 2864444"/>
              <a:gd name="connsiteX7" fmla="*/ 37147 w 5660664"/>
              <a:gd name="connsiteY7" fmla="*/ 1429841 h 2864444"/>
              <a:gd name="connsiteX0" fmla="*/ 37147 w 5660664"/>
              <a:gd name="connsiteY0" fmla="*/ 1429841 h 2864444"/>
              <a:gd name="connsiteX1" fmla="*/ 1009650 w 5660664"/>
              <a:gd name="connsiteY1" fmla="*/ 1429841 h 2864444"/>
              <a:gd name="connsiteX2" fmla="*/ 0 w 5660664"/>
              <a:gd name="connsiteY2" fmla="*/ 1 h 2864444"/>
              <a:gd name="connsiteX3" fmla="*/ 5650186 w 5660664"/>
              <a:gd name="connsiteY3" fmla="*/ 0 h 2864444"/>
              <a:gd name="connsiteX4" fmla="*/ 4688161 w 5660664"/>
              <a:gd name="connsiteY4" fmla="*/ 1429841 h 2864444"/>
              <a:gd name="connsiteX5" fmla="*/ 5660664 w 5660664"/>
              <a:gd name="connsiteY5" fmla="*/ 1429841 h 2864444"/>
              <a:gd name="connsiteX6" fmla="*/ 2848906 w 5660664"/>
              <a:gd name="connsiteY6" fmla="*/ 2864444 h 2864444"/>
              <a:gd name="connsiteX7" fmla="*/ 37147 w 5660664"/>
              <a:gd name="connsiteY7" fmla="*/ 1429841 h 2864444"/>
              <a:gd name="connsiteX0" fmla="*/ 37147 w 5660664"/>
              <a:gd name="connsiteY0" fmla="*/ 1429841 h 2864444"/>
              <a:gd name="connsiteX1" fmla="*/ 1009650 w 5660664"/>
              <a:gd name="connsiteY1" fmla="*/ 1429841 h 2864444"/>
              <a:gd name="connsiteX2" fmla="*/ 0 w 5660664"/>
              <a:gd name="connsiteY2" fmla="*/ 1 h 2864444"/>
              <a:gd name="connsiteX3" fmla="*/ 5650186 w 5660664"/>
              <a:gd name="connsiteY3" fmla="*/ 0 h 2864444"/>
              <a:gd name="connsiteX4" fmla="*/ 4688161 w 5660664"/>
              <a:gd name="connsiteY4" fmla="*/ 1429841 h 2864444"/>
              <a:gd name="connsiteX5" fmla="*/ 5660664 w 5660664"/>
              <a:gd name="connsiteY5" fmla="*/ 1429841 h 2864444"/>
              <a:gd name="connsiteX6" fmla="*/ 2848906 w 5660664"/>
              <a:gd name="connsiteY6" fmla="*/ 2864444 h 2864444"/>
              <a:gd name="connsiteX7" fmla="*/ 37147 w 5660664"/>
              <a:gd name="connsiteY7" fmla="*/ 1429841 h 2864444"/>
              <a:gd name="connsiteX0" fmla="*/ 37147 w 5660664"/>
              <a:gd name="connsiteY0" fmla="*/ 1429841 h 2864444"/>
              <a:gd name="connsiteX1" fmla="*/ 1009650 w 5660664"/>
              <a:gd name="connsiteY1" fmla="*/ 1429841 h 2864444"/>
              <a:gd name="connsiteX2" fmla="*/ 0 w 5660664"/>
              <a:gd name="connsiteY2" fmla="*/ 1 h 2864444"/>
              <a:gd name="connsiteX3" fmla="*/ 5650186 w 5660664"/>
              <a:gd name="connsiteY3" fmla="*/ 0 h 2864444"/>
              <a:gd name="connsiteX4" fmla="*/ 4688161 w 5660664"/>
              <a:gd name="connsiteY4" fmla="*/ 1429841 h 2864444"/>
              <a:gd name="connsiteX5" fmla="*/ 5660664 w 5660664"/>
              <a:gd name="connsiteY5" fmla="*/ 1429841 h 2864444"/>
              <a:gd name="connsiteX6" fmla="*/ 2848906 w 5660664"/>
              <a:gd name="connsiteY6" fmla="*/ 2864444 h 2864444"/>
              <a:gd name="connsiteX7" fmla="*/ 37147 w 5660664"/>
              <a:gd name="connsiteY7" fmla="*/ 1429841 h 2864444"/>
              <a:gd name="connsiteX0" fmla="*/ 37147 w 5660664"/>
              <a:gd name="connsiteY0" fmla="*/ 1429841 h 2864444"/>
              <a:gd name="connsiteX1" fmla="*/ 1009650 w 5660664"/>
              <a:gd name="connsiteY1" fmla="*/ 1429841 h 2864444"/>
              <a:gd name="connsiteX2" fmla="*/ 0 w 5660664"/>
              <a:gd name="connsiteY2" fmla="*/ 1 h 2864444"/>
              <a:gd name="connsiteX3" fmla="*/ 5650186 w 5660664"/>
              <a:gd name="connsiteY3" fmla="*/ 0 h 2864444"/>
              <a:gd name="connsiteX4" fmla="*/ 4688161 w 5660664"/>
              <a:gd name="connsiteY4" fmla="*/ 1429841 h 2864444"/>
              <a:gd name="connsiteX5" fmla="*/ 5660664 w 5660664"/>
              <a:gd name="connsiteY5" fmla="*/ 1429841 h 2864444"/>
              <a:gd name="connsiteX6" fmla="*/ 2848906 w 5660664"/>
              <a:gd name="connsiteY6" fmla="*/ 2864444 h 2864444"/>
              <a:gd name="connsiteX7" fmla="*/ 37147 w 5660664"/>
              <a:gd name="connsiteY7" fmla="*/ 1429841 h 286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0664" h="2864444">
                <a:moveTo>
                  <a:pt x="37147" y="1429841"/>
                </a:moveTo>
                <a:lnTo>
                  <a:pt x="1009650" y="1429841"/>
                </a:lnTo>
                <a:cubicBezTo>
                  <a:pt x="830262" y="772253"/>
                  <a:pt x="412750" y="362314"/>
                  <a:pt x="0" y="1"/>
                </a:cubicBezTo>
                <a:lnTo>
                  <a:pt x="5650186" y="0"/>
                </a:lnTo>
                <a:cubicBezTo>
                  <a:pt x="5177111" y="428989"/>
                  <a:pt x="4885011" y="829402"/>
                  <a:pt x="4688161" y="1429841"/>
                </a:cubicBezTo>
                <a:lnTo>
                  <a:pt x="5660664" y="1429841"/>
                </a:lnTo>
                <a:cubicBezTo>
                  <a:pt x="5180611" y="1593717"/>
                  <a:pt x="4443384" y="1690918"/>
                  <a:pt x="2848906" y="2864444"/>
                </a:cubicBezTo>
                <a:cubicBezTo>
                  <a:pt x="1302053" y="1743305"/>
                  <a:pt x="469575" y="1507993"/>
                  <a:pt x="37147" y="1429841"/>
                </a:cubicBezTo>
                <a:close/>
              </a:path>
            </a:pathLst>
          </a:custGeom>
          <a:gradFill flip="none" rotWithShape="1">
            <a:gsLst>
              <a:gs pos="44263">
                <a:srgbClr val="E7E7E7">
                  <a:alpha val="24000"/>
                </a:srgbClr>
              </a:gs>
              <a:gs pos="100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3209B4-215D-3B7F-F4C2-5F2BD06AA84F}"/>
              </a:ext>
            </a:extLst>
          </p:cNvPr>
          <p:cNvSpPr/>
          <p:nvPr/>
        </p:nvSpPr>
        <p:spPr>
          <a:xfrm>
            <a:off x="799825" y="4875917"/>
            <a:ext cx="10696850" cy="113880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3049A41B-8797-17B2-9A7E-1AF44517A430}"/>
              </a:ext>
            </a:extLst>
          </p:cNvPr>
          <p:cNvSpPr txBox="1">
            <a:spLocks/>
          </p:cNvSpPr>
          <p:nvPr/>
        </p:nvSpPr>
        <p:spPr>
          <a:xfrm>
            <a:off x="799825" y="5161278"/>
            <a:ext cx="10213918" cy="89872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171450" indent="-17145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spc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ko-KR" altLang="en-US" sz="2500" dirty="0">
                <a:solidFill>
                  <a:srgbClr val="2A3E4C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개발자의 마음가짐과 개발의 기초를 다질 수 있었던 유의미한 시간</a:t>
            </a:r>
          </a:p>
        </p:txBody>
      </p:sp>
    </p:spTree>
    <p:extLst>
      <p:ext uri="{BB962C8B-B14F-4D97-AF65-F5344CB8AC3E}">
        <p14:creationId xmlns:p14="http://schemas.microsoft.com/office/powerpoint/2010/main" val="976712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465E51-E476-4CC1-9A0A-88E25F645DC2}"/>
              </a:ext>
            </a:extLst>
          </p:cNvPr>
          <p:cNvSpPr txBox="1"/>
          <p:nvPr/>
        </p:nvSpPr>
        <p:spPr>
          <a:xfrm>
            <a:off x="601289" y="2186517"/>
            <a:ext cx="60716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pc="-15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감사합니다</a:t>
            </a:r>
            <a:r>
              <a:rPr lang="en-US" altLang="ko-KR" sz="5000" spc="-15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.</a:t>
            </a:r>
            <a:endParaRPr lang="ko-KR" altLang="en-US" sz="4000" spc="-15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BFB16-CEDB-4E02-8B86-562D3B6510D8}"/>
              </a:ext>
            </a:extLst>
          </p:cNvPr>
          <p:cNvSpPr txBox="1"/>
          <p:nvPr/>
        </p:nvSpPr>
        <p:spPr>
          <a:xfrm>
            <a:off x="8185488" y="6233913"/>
            <a:ext cx="3740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하나금융티아이</a:t>
            </a:r>
            <a:r>
              <a:rPr lang="ko-KR" altLang="en-US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채용연계형 교육생 이정환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37445-B3F8-4E10-D0EA-FF5B092E9E6E}"/>
              </a:ext>
            </a:extLst>
          </p:cNvPr>
          <p:cNvSpPr txBox="1"/>
          <p:nvPr/>
        </p:nvSpPr>
        <p:spPr>
          <a:xfrm>
            <a:off x="653242" y="1916743"/>
            <a:ext cx="47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발표를 </a:t>
            </a:r>
            <a:r>
              <a:rPr lang="ko-KR" altLang="en-US" dirty="0">
                <a:solidFill>
                  <a:srgbClr val="5CBFA3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경청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해 주셔서</a:t>
            </a:r>
            <a:r>
              <a:rPr lang="en-US" altLang="ko-KR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58BDC-BCF4-FD3D-8EF5-27E44716E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t="13099" r="22647" b="39259"/>
          <a:stretch/>
        </p:blipFill>
        <p:spPr>
          <a:xfrm>
            <a:off x="8523437" y="3519897"/>
            <a:ext cx="3024992" cy="26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F700B-DFC7-4FB0-934A-082E04D76591}"/>
              </a:ext>
            </a:extLst>
          </p:cNvPr>
          <p:cNvSpPr txBox="1"/>
          <p:nvPr/>
        </p:nvSpPr>
        <p:spPr>
          <a:xfrm>
            <a:off x="4198898" y="3075057"/>
            <a:ext cx="3794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01</a:t>
            </a:r>
            <a:r>
              <a:rPr lang="ko-KR" altLang="en-US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프로젝트 배경</a:t>
            </a:r>
            <a:endParaRPr lang="en-US" altLang="ko-KR" sz="4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FDED51-AF40-491F-9DFD-36002E636A23}"/>
              </a:ext>
            </a:extLst>
          </p:cNvPr>
          <p:cNvGrpSpPr/>
          <p:nvPr/>
        </p:nvGrpSpPr>
        <p:grpSpPr>
          <a:xfrm>
            <a:off x="685700" y="1046447"/>
            <a:ext cx="3688936" cy="502011"/>
            <a:chOff x="900850" y="604156"/>
            <a:chExt cx="3688936" cy="5020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70AD52-F14E-44F1-9CA4-704D58A07A0A}"/>
                </a:ext>
              </a:extLst>
            </p:cNvPr>
            <p:cNvSpPr txBox="1"/>
            <p:nvPr/>
          </p:nvSpPr>
          <p:spPr>
            <a:xfrm>
              <a:off x="900850" y="604156"/>
              <a:ext cx="2444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HINT: 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투자 정보 플랫폼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D3453-C53F-4F3F-AC9F-E16FA8188B68}"/>
                </a:ext>
              </a:extLst>
            </p:cNvPr>
            <p:cNvSpPr txBox="1"/>
            <p:nvPr/>
          </p:nvSpPr>
          <p:spPr>
            <a:xfrm>
              <a:off x="910475" y="875335"/>
              <a:ext cx="36793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Hana Investment Navigation Tool</a:t>
              </a:r>
              <a:endParaRPr lang="ko-KR" altLang="en-US" sz="9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08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896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01</a:t>
            </a:r>
            <a:r>
              <a:rPr lang="ko-KR" altLang="en-US" dirty="0"/>
              <a:t> 프로젝트 배경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EB8AE2-F88C-4E2D-96EE-3E430811E938}"/>
              </a:ext>
            </a:extLst>
          </p:cNvPr>
          <p:cNvGrpSpPr/>
          <p:nvPr/>
        </p:nvGrpSpPr>
        <p:grpSpPr>
          <a:xfrm>
            <a:off x="885022" y="1455987"/>
            <a:ext cx="2770018" cy="499569"/>
            <a:chOff x="5311057" y="5759746"/>
            <a:chExt cx="2653544" cy="4995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5084392-50BC-470B-A827-BE1ADFB53295}"/>
                </a:ext>
              </a:extLst>
            </p:cNvPr>
            <p:cNvGrpSpPr/>
            <p:nvPr/>
          </p:nvGrpSpPr>
          <p:grpSpPr>
            <a:xfrm>
              <a:off x="5311057" y="5827315"/>
              <a:ext cx="2653544" cy="432000"/>
              <a:chOff x="4780534" y="5289787"/>
              <a:chExt cx="3726118" cy="524011"/>
            </a:xfrm>
          </p:grpSpPr>
          <p:sp>
            <p:nvSpPr>
              <p:cNvPr id="19" name="矩形 8">
                <a:extLst>
                  <a:ext uri="{FF2B5EF4-FFF2-40B4-BE49-F238E27FC236}">
                    <a16:creationId xmlns:a16="http://schemas.microsoft.com/office/drawing/2014/main" id="{AD8D7E95-E55C-4954-8570-C5DF65A02F54}"/>
                  </a:ext>
                </a:extLst>
              </p:cNvPr>
              <p:cNvSpPr/>
              <p:nvPr/>
            </p:nvSpPr>
            <p:spPr bwMode="auto">
              <a:xfrm>
                <a:off x="4838287" y="5345486"/>
                <a:ext cx="366836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20" name="矩形 10">
                <a:extLst>
                  <a:ext uri="{FF2B5EF4-FFF2-40B4-BE49-F238E27FC236}">
                    <a16:creationId xmlns:a16="http://schemas.microsoft.com/office/drawing/2014/main" id="{312E418D-8DB5-4378-B98B-9DF233B803A9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3668871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E349A-0DEC-423F-98B4-49758D5A724C}"/>
                </a:ext>
              </a:extLst>
            </p:cNvPr>
            <p:cNvSpPr txBox="1"/>
            <p:nvPr/>
          </p:nvSpPr>
          <p:spPr>
            <a:xfrm>
              <a:off x="5333042" y="5759746"/>
              <a:ext cx="2578791" cy="4536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주식거래 이용자 수 증가</a:t>
              </a:r>
            </a:p>
          </p:txBody>
        </p:sp>
      </p:grpSp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6807219C-B619-1B50-6521-32BA88D0A6D8}"/>
              </a:ext>
            </a:extLst>
          </p:cNvPr>
          <p:cNvSpPr/>
          <p:nvPr/>
        </p:nvSpPr>
        <p:spPr>
          <a:xfrm>
            <a:off x="885019" y="2121949"/>
            <a:ext cx="4697023" cy="1258376"/>
          </a:xfrm>
          <a:prstGeom prst="roundRect">
            <a:avLst>
              <a:gd name="adj" fmla="val 6826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470A0-41D1-BB1C-FACD-C0F5D399D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1" y="4586273"/>
            <a:ext cx="4557513" cy="1196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367DB7-7BCC-2F74-86E8-74344EF0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4" y="2167058"/>
            <a:ext cx="4521200" cy="114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09989E-3171-52FD-E7FB-3713A965E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20" y="2500935"/>
            <a:ext cx="4039910" cy="279321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F3CBD9-3C94-6995-A2B7-30E40AD2D9FD}"/>
              </a:ext>
            </a:extLst>
          </p:cNvPr>
          <p:cNvGrpSpPr/>
          <p:nvPr/>
        </p:nvGrpSpPr>
        <p:grpSpPr>
          <a:xfrm>
            <a:off x="884594" y="3829976"/>
            <a:ext cx="2256207" cy="492420"/>
            <a:chOff x="5311057" y="5759746"/>
            <a:chExt cx="2202905" cy="4924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029665B-46E4-F443-ACFF-9F1DF18A2C44}"/>
                </a:ext>
              </a:extLst>
            </p:cNvPr>
            <p:cNvGrpSpPr/>
            <p:nvPr/>
          </p:nvGrpSpPr>
          <p:grpSpPr>
            <a:xfrm>
              <a:off x="5311057" y="5827310"/>
              <a:ext cx="2202905" cy="424856"/>
              <a:chOff x="4780534" y="5289787"/>
              <a:chExt cx="3093329" cy="515346"/>
            </a:xfrm>
          </p:grpSpPr>
          <p:sp>
            <p:nvSpPr>
              <p:cNvPr id="29" name="矩形 8">
                <a:extLst>
                  <a:ext uri="{FF2B5EF4-FFF2-40B4-BE49-F238E27FC236}">
                    <a16:creationId xmlns:a16="http://schemas.microsoft.com/office/drawing/2014/main" id="{21593055-88EC-5C9A-08B0-35307B8E801A}"/>
                  </a:ext>
                </a:extLst>
              </p:cNvPr>
              <p:cNvSpPr/>
              <p:nvPr/>
            </p:nvSpPr>
            <p:spPr bwMode="auto">
              <a:xfrm>
                <a:off x="4836366" y="5336821"/>
                <a:ext cx="3037497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30" name="矩形 10">
                <a:extLst>
                  <a:ext uri="{FF2B5EF4-FFF2-40B4-BE49-F238E27FC236}">
                    <a16:creationId xmlns:a16="http://schemas.microsoft.com/office/drawing/2014/main" id="{65A811A5-818A-31B9-4ECC-5521A9CDB462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3037497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4836E4-838D-5787-311A-9CA3810E7755}"/>
                </a:ext>
              </a:extLst>
            </p:cNvPr>
            <p:cNvSpPr txBox="1"/>
            <p:nvPr/>
          </p:nvSpPr>
          <p:spPr>
            <a:xfrm>
              <a:off x="5331257" y="5759746"/>
              <a:ext cx="2131923" cy="4536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무분별한 투자 증가</a:t>
              </a:r>
            </a:p>
          </p:txBody>
        </p:sp>
      </p:grp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4C25AFDE-4708-D1FA-3B35-DB8010C5526B}"/>
              </a:ext>
            </a:extLst>
          </p:cNvPr>
          <p:cNvSpPr/>
          <p:nvPr/>
        </p:nvSpPr>
        <p:spPr>
          <a:xfrm>
            <a:off x="7268367" y="2424101"/>
            <a:ext cx="4206240" cy="2954957"/>
          </a:xfrm>
          <a:prstGeom prst="roundRect">
            <a:avLst>
              <a:gd name="adj" fmla="val 6826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10">
            <a:extLst>
              <a:ext uri="{FF2B5EF4-FFF2-40B4-BE49-F238E27FC236}">
                <a16:creationId xmlns:a16="http://schemas.microsoft.com/office/drawing/2014/main" id="{31000E13-6BC9-577B-FBEB-7B3DA0738A19}"/>
              </a:ext>
            </a:extLst>
          </p:cNvPr>
          <p:cNvSpPr/>
          <p:nvPr/>
        </p:nvSpPr>
        <p:spPr>
          <a:xfrm>
            <a:off x="885019" y="4518897"/>
            <a:ext cx="4697023" cy="1336157"/>
          </a:xfrm>
          <a:prstGeom prst="roundRect">
            <a:avLst>
              <a:gd name="adj" fmla="val 6826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230013D-4346-6877-1004-5432911D3AE5}"/>
              </a:ext>
            </a:extLst>
          </p:cNvPr>
          <p:cNvGrpSpPr/>
          <p:nvPr/>
        </p:nvGrpSpPr>
        <p:grpSpPr>
          <a:xfrm>
            <a:off x="7267419" y="1749347"/>
            <a:ext cx="2971727" cy="499569"/>
            <a:chOff x="5310176" y="5759746"/>
            <a:chExt cx="2878199" cy="4995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73B6EE2-1D6C-B347-EE14-72FDE240F621}"/>
                </a:ext>
              </a:extLst>
            </p:cNvPr>
            <p:cNvGrpSpPr/>
            <p:nvPr/>
          </p:nvGrpSpPr>
          <p:grpSpPr>
            <a:xfrm>
              <a:off x="5311058" y="5827315"/>
              <a:ext cx="2877317" cy="432000"/>
              <a:chOff x="4780534" y="5289787"/>
              <a:chExt cx="4040341" cy="524011"/>
            </a:xfrm>
          </p:grpSpPr>
          <p:sp>
            <p:nvSpPr>
              <p:cNvPr id="38" name="矩形 8">
                <a:extLst>
                  <a:ext uri="{FF2B5EF4-FFF2-40B4-BE49-F238E27FC236}">
                    <a16:creationId xmlns:a16="http://schemas.microsoft.com/office/drawing/2014/main" id="{C210C49D-5657-DE09-271D-1DEC0F4E43C6}"/>
                  </a:ext>
                </a:extLst>
              </p:cNvPr>
              <p:cNvSpPr/>
              <p:nvPr/>
            </p:nvSpPr>
            <p:spPr bwMode="auto">
              <a:xfrm>
                <a:off x="4816853" y="5345486"/>
                <a:ext cx="4004022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39" name="矩形 10">
                <a:extLst>
                  <a:ext uri="{FF2B5EF4-FFF2-40B4-BE49-F238E27FC236}">
                    <a16:creationId xmlns:a16="http://schemas.microsoft.com/office/drawing/2014/main" id="{09553A28-7A0A-7236-0BEF-6DC6CBC0281C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3983497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EF37A3-B2AE-E5A3-E7D0-555618E40A4A}"/>
                </a:ext>
              </a:extLst>
            </p:cNvPr>
            <p:cNvSpPr txBox="1"/>
            <p:nvPr/>
          </p:nvSpPr>
          <p:spPr>
            <a:xfrm>
              <a:off x="5310176" y="5759746"/>
              <a:ext cx="2836835" cy="4536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수익률 부진으로 인한 결과</a:t>
              </a:r>
            </a:p>
          </p:txBody>
        </p:sp>
      </p:grp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95AF133F-FDEA-9B29-0CF6-A3FC7A039F51}"/>
              </a:ext>
            </a:extLst>
          </p:cNvPr>
          <p:cNvSpPr/>
          <p:nvPr/>
        </p:nvSpPr>
        <p:spPr>
          <a:xfrm>
            <a:off x="5986584" y="3287659"/>
            <a:ext cx="872691" cy="769142"/>
          </a:xfrm>
          <a:prstGeom prst="rightArrow">
            <a:avLst/>
          </a:prstGeom>
          <a:solidFill>
            <a:srgbClr val="5C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4A668076-4303-0D67-A98D-D9C08C3CA5A4}"/>
              </a:ext>
            </a:extLst>
          </p:cNvPr>
          <p:cNvCxnSpPr>
            <a:cxnSpLocks/>
          </p:cNvCxnSpPr>
          <p:nvPr/>
        </p:nvCxnSpPr>
        <p:spPr>
          <a:xfrm>
            <a:off x="7525407" y="3019903"/>
            <a:ext cx="223870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83F6C7CA-C158-7300-43B0-62035CFB2892}"/>
              </a:ext>
            </a:extLst>
          </p:cNvPr>
          <p:cNvCxnSpPr>
            <a:cxnSpLocks/>
          </p:cNvCxnSpPr>
          <p:nvPr/>
        </p:nvCxnSpPr>
        <p:spPr>
          <a:xfrm>
            <a:off x="10704790" y="2762400"/>
            <a:ext cx="35209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3381627C-3A45-68F0-8AC1-3870E8D0D1BB}"/>
              </a:ext>
            </a:extLst>
          </p:cNvPr>
          <p:cNvCxnSpPr>
            <a:cxnSpLocks/>
          </p:cNvCxnSpPr>
          <p:nvPr/>
        </p:nvCxnSpPr>
        <p:spPr>
          <a:xfrm>
            <a:off x="2280746" y="2467584"/>
            <a:ext cx="10562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054A3C13-B75B-CD77-E221-BD2127B8DF12}"/>
              </a:ext>
            </a:extLst>
          </p:cNvPr>
          <p:cNvCxnSpPr>
            <a:cxnSpLocks/>
          </p:cNvCxnSpPr>
          <p:nvPr/>
        </p:nvCxnSpPr>
        <p:spPr>
          <a:xfrm>
            <a:off x="1834057" y="4890218"/>
            <a:ext cx="156078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42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01</a:t>
            </a:r>
            <a:r>
              <a:rPr lang="ko-KR" altLang="en-US" dirty="0"/>
              <a:t> 개발배경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EB8AE2-F88C-4E2D-96EE-3E430811E938}"/>
              </a:ext>
            </a:extLst>
          </p:cNvPr>
          <p:cNvGrpSpPr/>
          <p:nvPr/>
        </p:nvGrpSpPr>
        <p:grpSpPr>
          <a:xfrm>
            <a:off x="885022" y="1455987"/>
            <a:ext cx="2770018" cy="499569"/>
            <a:chOff x="5311057" y="5759746"/>
            <a:chExt cx="2653544" cy="4995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5084392-50BC-470B-A827-BE1ADFB53295}"/>
                </a:ext>
              </a:extLst>
            </p:cNvPr>
            <p:cNvGrpSpPr/>
            <p:nvPr/>
          </p:nvGrpSpPr>
          <p:grpSpPr>
            <a:xfrm>
              <a:off x="5311057" y="5827315"/>
              <a:ext cx="2653544" cy="432000"/>
              <a:chOff x="4780534" y="5289787"/>
              <a:chExt cx="3726118" cy="524011"/>
            </a:xfrm>
          </p:grpSpPr>
          <p:sp>
            <p:nvSpPr>
              <p:cNvPr id="19" name="矩形 8">
                <a:extLst>
                  <a:ext uri="{FF2B5EF4-FFF2-40B4-BE49-F238E27FC236}">
                    <a16:creationId xmlns:a16="http://schemas.microsoft.com/office/drawing/2014/main" id="{AD8D7E95-E55C-4954-8570-C5DF65A02F54}"/>
                  </a:ext>
                </a:extLst>
              </p:cNvPr>
              <p:cNvSpPr/>
              <p:nvPr/>
            </p:nvSpPr>
            <p:spPr bwMode="auto">
              <a:xfrm>
                <a:off x="4838287" y="5345486"/>
                <a:ext cx="366836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20" name="矩形 10">
                <a:extLst>
                  <a:ext uri="{FF2B5EF4-FFF2-40B4-BE49-F238E27FC236}">
                    <a16:creationId xmlns:a16="http://schemas.microsoft.com/office/drawing/2014/main" id="{312E418D-8DB5-4378-B98B-9DF233B803A9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3668871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E349A-0DEC-423F-98B4-49758D5A724C}"/>
                </a:ext>
              </a:extLst>
            </p:cNvPr>
            <p:cNvSpPr txBox="1"/>
            <p:nvPr/>
          </p:nvSpPr>
          <p:spPr>
            <a:xfrm>
              <a:off x="5333042" y="5759746"/>
              <a:ext cx="2578791" cy="4536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주식거래 이용자 수 증가</a:t>
              </a:r>
            </a:p>
          </p:txBody>
        </p:sp>
      </p:grpSp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6807219C-B619-1B50-6521-32BA88D0A6D8}"/>
              </a:ext>
            </a:extLst>
          </p:cNvPr>
          <p:cNvSpPr/>
          <p:nvPr/>
        </p:nvSpPr>
        <p:spPr>
          <a:xfrm>
            <a:off x="885019" y="2121949"/>
            <a:ext cx="4697023" cy="1258376"/>
          </a:xfrm>
          <a:prstGeom prst="roundRect">
            <a:avLst>
              <a:gd name="adj" fmla="val 6826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470A0-41D1-BB1C-FACD-C0F5D399D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1" y="4586273"/>
            <a:ext cx="4557513" cy="1196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367DB7-7BCC-2F74-86E8-74344EF0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4" y="2167058"/>
            <a:ext cx="4521200" cy="114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09989E-3171-52FD-E7FB-3713A965E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20" y="2500935"/>
            <a:ext cx="4039910" cy="279321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F3CBD9-3C94-6995-A2B7-30E40AD2D9FD}"/>
              </a:ext>
            </a:extLst>
          </p:cNvPr>
          <p:cNvGrpSpPr/>
          <p:nvPr/>
        </p:nvGrpSpPr>
        <p:grpSpPr>
          <a:xfrm>
            <a:off x="884594" y="3829976"/>
            <a:ext cx="2256207" cy="492420"/>
            <a:chOff x="5311057" y="5759746"/>
            <a:chExt cx="2202905" cy="4924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029665B-46E4-F443-ACFF-9F1DF18A2C44}"/>
                </a:ext>
              </a:extLst>
            </p:cNvPr>
            <p:cNvGrpSpPr/>
            <p:nvPr/>
          </p:nvGrpSpPr>
          <p:grpSpPr>
            <a:xfrm>
              <a:off x="5311057" y="5827310"/>
              <a:ext cx="2202905" cy="424856"/>
              <a:chOff x="4780534" y="5289787"/>
              <a:chExt cx="3093329" cy="515346"/>
            </a:xfrm>
          </p:grpSpPr>
          <p:sp>
            <p:nvSpPr>
              <p:cNvPr id="29" name="矩形 8">
                <a:extLst>
                  <a:ext uri="{FF2B5EF4-FFF2-40B4-BE49-F238E27FC236}">
                    <a16:creationId xmlns:a16="http://schemas.microsoft.com/office/drawing/2014/main" id="{21593055-88EC-5C9A-08B0-35307B8E801A}"/>
                  </a:ext>
                </a:extLst>
              </p:cNvPr>
              <p:cNvSpPr/>
              <p:nvPr/>
            </p:nvSpPr>
            <p:spPr bwMode="auto">
              <a:xfrm>
                <a:off x="4836366" y="5336821"/>
                <a:ext cx="3037497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30" name="矩形 10">
                <a:extLst>
                  <a:ext uri="{FF2B5EF4-FFF2-40B4-BE49-F238E27FC236}">
                    <a16:creationId xmlns:a16="http://schemas.microsoft.com/office/drawing/2014/main" id="{65A811A5-818A-31B9-4ECC-5521A9CDB462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3037497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4836E4-838D-5787-311A-9CA3810E7755}"/>
                </a:ext>
              </a:extLst>
            </p:cNvPr>
            <p:cNvSpPr txBox="1"/>
            <p:nvPr/>
          </p:nvSpPr>
          <p:spPr>
            <a:xfrm>
              <a:off x="5331257" y="5759746"/>
              <a:ext cx="2131923" cy="4536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무분별한 투자 증가</a:t>
              </a:r>
            </a:p>
          </p:txBody>
        </p:sp>
      </p:grp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4C25AFDE-4708-D1FA-3B35-DB8010C5526B}"/>
              </a:ext>
            </a:extLst>
          </p:cNvPr>
          <p:cNvSpPr/>
          <p:nvPr/>
        </p:nvSpPr>
        <p:spPr>
          <a:xfrm>
            <a:off x="7268367" y="2424101"/>
            <a:ext cx="4206240" cy="2954957"/>
          </a:xfrm>
          <a:prstGeom prst="roundRect">
            <a:avLst>
              <a:gd name="adj" fmla="val 6826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10">
            <a:extLst>
              <a:ext uri="{FF2B5EF4-FFF2-40B4-BE49-F238E27FC236}">
                <a16:creationId xmlns:a16="http://schemas.microsoft.com/office/drawing/2014/main" id="{31000E13-6BC9-577B-FBEB-7B3DA0738A19}"/>
              </a:ext>
            </a:extLst>
          </p:cNvPr>
          <p:cNvSpPr/>
          <p:nvPr/>
        </p:nvSpPr>
        <p:spPr>
          <a:xfrm>
            <a:off x="885019" y="4518897"/>
            <a:ext cx="4697023" cy="1336157"/>
          </a:xfrm>
          <a:prstGeom prst="roundRect">
            <a:avLst>
              <a:gd name="adj" fmla="val 6826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230013D-4346-6877-1004-5432911D3AE5}"/>
              </a:ext>
            </a:extLst>
          </p:cNvPr>
          <p:cNvGrpSpPr/>
          <p:nvPr/>
        </p:nvGrpSpPr>
        <p:grpSpPr>
          <a:xfrm>
            <a:off x="7267419" y="1749347"/>
            <a:ext cx="2971727" cy="499569"/>
            <a:chOff x="5310176" y="5759746"/>
            <a:chExt cx="2878199" cy="4995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73B6EE2-1D6C-B347-EE14-72FDE240F621}"/>
                </a:ext>
              </a:extLst>
            </p:cNvPr>
            <p:cNvGrpSpPr/>
            <p:nvPr/>
          </p:nvGrpSpPr>
          <p:grpSpPr>
            <a:xfrm>
              <a:off x="5311058" y="5827315"/>
              <a:ext cx="2877317" cy="432000"/>
              <a:chOff x="4780534" y="5289787"/>
              <a:chExt cx="4040341" cy="524011"/>
            </a:xfrm>
          </p:grpSpPr>
          <p:sp>
            <p:nvSpPr>
              <p:cNvPr id="38" name="矩形 8">
                <a:extLst>
                  <a:ext uri="{FF2B5EF4-FFF2-40B4-BE49-F238E27FC236}">
                    <a16:creationId xmlns:a16="http://schemas.microsoft.com/office/drawing/2014/main" id="{C210C49D-5657-DE09-271D-1DEC0F4E43C6}"/>
                  </a:ext>
                </a:extLst>
              </p:cNvPr>
              <p:cNvSpPr/>
              <p:nvPr/>
            </p:nvSpPr>
            <p:spPr bwMode="auto">
              <a:xfrm>
                <a:off x="4816853" y="5345486"/>
                <a:ext cx="4004022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39" name="矩形 10">
                <a:extLst>
                  <a:ext uri="{FF2B5EF4-FFF2-40B4-BE49-F238E27FC236}">
                    <a16:creationId xmlns:a16="http://schemas.microsoft.com/office/drawing/2014/main" id="{09553A28-7A0A-7236-0BEF-6DC6CBC0281C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3983497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EF37A3-B2AE-E5A3-E7D0-555618E40A4A}"/>
                </a:ext>
              </a:extLst>
            </p:cNvPr>
            <p:cNvSpPr txBox="1"/>
            <p:nvPr/>
          </p:nvSpPr>
          <p:spPr>
            <a:xfrm>
              <a:off x="5310176" y="5759746"/>
              <a:ext cx="2836835" cy="4536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수익률 부진으로 인한 결과</a:t>
              </a:r>
            </a:p>
          </p:txBody>
        </p:sp>
      </p:grp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95AF133F-FDEA-9B29-0CF6-A3FC7A039F51}"/>
              </a:ext>
            </a:extLst>
          </p:cNvPr>
          <p:cNvSpPr/>
          <p:nvPr/>
        </p:nvSpPr>
        <p:spPr>
          <a:xfrm>
            <a:off x="5986584" y="3287659"/>
            <a:ext cx="872691" cy="769142"/>
          </a:xfrm>
          <a:prstGeom prst="rightArrow">
            <a:avLst/>
          </a:prstGeom>
          <a:solidFill>
            <a:srgbClr val="5C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337834-49E2-9744-0FD2-987DB69D90A0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18181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52590CF-FB53-E135-6D1E-25021651CA8B}"/>
              </a:ext>
            </a:extLst>
          </p:cNvPr>
          <p:cNvGrpSpPr/>
          <p:nvPr/>
        </p:nvGrpSpPr>
        <p:grpSpPr>
          <a:xfrm>
            <a:off x="525517" y="1792948"/>
            <a:ext cx="11140966" cy="3987651"/>
            <a:chOff x="5311057" y="5827345"/>
            <a:chExt cx="3193149" cy="56088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A363922-8771-076D-3C31-BD1BD49DFFE3}"/>
                </a:ext>
              </a:extLst>
            </p:cNvPr>
            <p:cNvGrpSpPr/>
            <p:nvPr/>
          </p:nvGrpSpPr>
          <p:grpSpPr>
            <a:xfrm>
              <a:off x="5311057" y="5827345"/>
              <a:ext cx="3193149" cy="560885"/>
              <a:chOff x="4780534" y="5289787"/>
              <a:chExt cx="4483834" cy="680342"/>
            </a:xfrm>
          </p:grpSpPr>
          <p:sp>
            <p:nvSpPr>
              <p:cNvPr id="50" name="矩形 8">
                <a:extLst>
                  <a:ext uri="{FF2B5EF4-FFF2-40B4-BE49-F238E27FC236}">
                    <a16:creationId xmlns:a16="http://schemas.microsoft.com/office/drawing/2014/main" id="{6A8F5636-DC0E-B89A-7530-39AB774ECE5A}"/>
                  </a:ext>
                </a:extLst>
              </p:cNvPr>
              <p:cNvSpPr/>
              <p:nvPr/>
            </p:nvSpPr>
            <p:spPr bwMode="auto">
              <a:xfrm>
                <a:off x="4839620" y="5314863"/>
                <a:ext cx="4424748" cy="6552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51" name="矩形 10">
                <a:extLst>
                  <a:ext uri="{FF2B5EF4-FFF2-40B4-BE49-F238E27FC236}">
                    <a16:creationId xmlns:a16="http://schemas.microsoft.com/office/drawing/2014/main" id="{62FCB807-BC54-FCFF-B145-43A3C04E966D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4424748" cy="655265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069D4A-B66A-11DB-5265-8036E0EC128F}"/>
                </a:ext>
              </a:extLst>
            </p:cNvPr>
            <p:cNvSpPr txBox="1"/>
            <p:nvPr/>
          </p:nvSpPr>
          <p:spPr>
            <a:xfrm>
              <a:off x="5317081" y="5840122"/>
              <a:ext cx="3151120" cy="503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  무분별한 </a:t>
              </a:r>
              <a:r>
                <a:rPr lang="ko-KR" altLang="en-US" sz="6000" dirty="0">
                  <a:solidFill>
                    <a:srgbClr val="C00000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투기</a:t>
              </a:r>
              <a:r>
                <a:rPr lang="ko-KR" altLang="en-US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가 아닌</a:t>
              </a:r>
              <a:r>
                <a:rPr lang="en-US" altLang="ko-KR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  </a:t>
              </a:r>
              <a:r>
                <a:rPr lang="en-US" altLang="ko-KR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		</a:t>
              </a:r>
              <a:r>
                <a:rPr lang="ko-KR" altLang="en-US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합리적인 </a:t>
              </a:r>
              <a:r>
                <a:rPr lang="ko-KR" altLang="en-US" sz="6000" dirty="0">
                  <a:solidFill>
                    <a:srgbClr val="002060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투자</a:t>
              </a:r>
              <a:r>
                <a:rPr lang="ko-KR" altLang="en-US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를 위한</a:t>
              </a:r>
              <a:r>
                <a:rPr lang="en-US" altLang="ko-KR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  </a:t>
              </a:r>
              <a:r>
                <a:rPr lang="en-US" altLang="ko-KR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					</a:t>
              </a:r>
              <a:r>
                <a:rPr lang="ko-KR" altLang="en-US" sz="6000" b="1" dirty="0"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투자정보</a:t>
              </a:r>
              <a:r>
                <a:rPr lang="ko-KR" altLang="en-US" sz="6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의 필요성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4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F700B-DFC7-4FB0-934A-082E04D76591}"/>
              </a:ext>
            </a:extLst>
          </p:cNvPr>
          <p:cNvSpPr txBox="1"/>
          <p:nvPr/>
        </p:nvSpPr>
        <p:spPr>
          <a:xfrm>
            <a:off x="4194953" y="3075057"/>
            <a:ext cx="3802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02</a:t>
            </a:r>
            <a:r>
              <a:rPr lang="ko-KR" altLang="en-US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프로젝트 구성</a:t>
            </a:r>
            <a:endParaRPr lang="en-US" altLang="ko-KR" sz="4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FDED51-AF40-491F-9DFD-36002E636A23}"/>
              </a:ext>
            </a:extLst>
          </p:cNvPr>
          <p:cNvGrpSpPr/>
          <p:nvPr/>
        </p:nvGrpSpPr>
        <p:grpSpPr>
          <a:xfrm>
            <a:off x="685700" y="1046447"/>
            <a:ext cx="3688936" cy="502011"/>
            <a:chOff x="900850" y="604156"/>
            <a:chExt cx="3688936" cy="5020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70AD52-F14E-44F1-9CA4-704D58A07A0A}"/>
                </a:ext>
              </a:extLst>
            </p:cNvPr>
            <p:cNvSpPr txBox="1"/>
            <p:nvPr/>
          </p:nvSpPr>
          <p:spPr>
            <a:xfrm>
              <a:off x="900850" y="604156"/>
              <a:ext cx="2444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HINT: 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투자 정보 플랫폼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D3453-C53F-4F3F-AC9F-E16FA8188B68}"/>
                </a:ext>
              </a:extLst>
            </p:cNvPr>
            <p:cNvSpPr txBox="1"/>
            <p:nvPr/>
          </p:nvSpPr>
          <p:spPr>
            <a:xfrm>
              <a:off x="910475" y="875335"/>
              <a:ext cx="36793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Hana Investment Navigation Tool</a:t>
              </a:r>
              <a:endParaRPr lang="ko-KR" altLang="en-US" sz="9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38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61" y="130346"/>
            <a:ext cx="4300202" cy="54476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02</a:t>
            </a:r>
            <a:r>
              <a:rPr lang="ko-KR" altLang="en-US" dirty="0"/>
              <a:t> 프로젝트 구성 </a:t>
            </a:r>
            <a:r>
              <a:rPr lang="en-US" altLang="ko-KR" dirty="0"/>
              <a:t>-</a:t>
            </a:r>
            <a:r>
              <a:rPr lang="ko-KR" altLang="en-US" dirty="0"/>
              <a:t> 시스템 아키텍처</a:t>
            </a:r>
          </a:p>
        </p:txBody>
      </p:sp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D75A24AF-1B8F-C298-7A35-BC223282B82A}"/>
              </a:ext>
            </a:extLst>
          </p:cNvPr>
          <p:cNvSpPr/>
          <p:nvPr/>
        </p:nvSpPr>
        <p:spPr>
          <a:xfrm>
            <a:off x="8561126" y="2098951"/>
            <a:ext cx="2540767" cy="4187968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10">
            <a:extLst>
              <a:ext uri="{FF2B5EF4-FFF2-40B4-BE49-F238E27FC236}">
                <a16:creationId xmlns:a16="http://schemas.microsoft.com/office/drawing/2014/main" id="{6342A8E4-AB42-5711-B8EE-64ADC79E29F8}"/>
              </a:ext>
            </a:extLst>
          </p:cNvPr>
          <p:cNvSpPr/>
          <p:nvPr/>
        </p:nvSpPr>
        <p:spPr>
          <a:xfrm>
            <a:off x="345428" y="2098950"/>
            <a:ext cx="2054919" cy="4183654"/>
          </a:xfrm>
          <a:prstGeom prst="roundRect">
            <a:avLst>
              <a:gd name="adj" fmla="val 6826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0404E6D1-7815-EC12-C573-603AC9737C73}"/>
              </a:ext>
            </a:extLst>
          </p:cNvPr>
          <p:cNvSpPr/>
          <p:nvPr/>
        </p:nvSpPr>
        <p:spPr>
          <a:xfrm>
            <a:off x="2481512" y="2098951"/>
            <a:ext cx="4902535" cy="4183654"/>
          </a:xfrm>
          <a:prstGeom prst="roundRect">
            <a:avLst>
              <a:gd name="adj" fmla="val 2851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8DA587-1686-9E8E-0002-3716700DF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67" y="2658044"/>
            <a:ext cx="1133296" cy="77613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8E1FABB-3854-DECF-51EA-868E23EBBB83}"/>
              </a:ext>
            </a:extLst>
          </p:cNvPr>
          <p:cNvGrpSpPr/>
          <p:nvPr/>
        </p:nvGrpSpPr>
        <p:grpSpPr>
          <a:xfrm>
            <a:off x="756634" y="1965004"/>
            <a:ext cx="1303065" cy="332135"/>
            <a:chOff x="5288403" y="5824566"/>
            <a:chExt cx="2454390" cy="43474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CCAF997-26EA-3172-1315-CCE0D8227855}"/>
                </a:ext>
              </a:extLst>
            </p:cNvPr>
            <p:cNvGrpSpPr/>
            <p:nvPr/>
          </p:nvGrpSpPr>
          <p:grpSpPr>
            <a:xfrm>
              <a:off x="5311058" y="5827315"/>
              <a:ext cx="2431735" cy="432000"/>
              <a:chOff x="4780534" y="5289787"/>
              <a:chExt cx="3414652" cy="524011"/>
            </a:xfrm>
          </p:grpSpPr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F66E5266-27E6-0EBE-03E1-595FEEF132E2}"/>
                  </a:ext>
                </a:extLst>
              </p:cNvPr>
              <p:cNvSpPr/>
              <p:nvPr/>
            </p:nvSpPr>
            <p:spPr bwMode="auto">
              <a:xfrm>
                <a:off x="4883148" y="5345487"/>
                <a:ext cx="3312038" cy="468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15" name="矩形 10">
                <a:extLst>
                  <a:ext uri="{FF2B5EF4-FFF2-40B4-BE49-F238E27FC236}">
                    <a16:creationId xmlns:a16="http://schemas.microsoft.com/office/drawing/2014/main" id="{1529D8E6-163D-1B2A-9CFF-6FB864225E8D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3312037" cy="468312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B26827-74CD-34EF-618E-3B97D1158722}"/>
                </a:ext>
              </a:extLst>
            </p:cNvPr>
            <p:cNvSpPr txBox="1"/>
            <p:nvPr/>
          </p:nvSpPr>
          <p:spPr>
            <a:xfrm>
              <a:off x="5288403" y="5824566"/>
              <a:ext cx="2427958" cy="3633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FRONT-END</a:t>
              </a:r>
              <a:endParaRPr lang="ko-KR" altLang="en-US" sz="15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C39432-0820-8E27-3F57-D9A7F5BE8B7F}"/>
              </a:ext>
            </a:extLst>
          </p:cNvPr>
          <p:cNvGrpSpPr/>
          <p:nvPr/>
        </p:nvGrpSpPr>
        <p:grpSpPr>
          <a:xfrm>
            <a:off x="4184440" y="1892610"/>
            <a:ext cx="1152976" cy="375010"/>
            <a:chOff x="5288403" y="5768445"/>
            <a:chExt cx="2441820" cy="49087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495CA15-B090-E05A-7AC8-6C1D2A295369}"/>
                </a:ext>
              </a:extLst>
            </p:cNvPr>
            <p:cNvGrpSpPr/>
            <p:nvPr/>
          </p:nvGrpSpPr>
          <p:grpSpPr>
            <a:xfrm>
              <a:off x="5311058" y="5827309"/>
              <a:ext cx="2419165" cy="432006"/>
              <a:chOff x="4780534" y="5289787"/>
              <a:chExt cx="3397001" cy="524019"/>
            </a:xfrm>
          </p:grpSpPr>
          <p:sp>
            <p:nvSpPr>
              <p:cNvPr id="29" name="矩形 8">
                <a:extLst>
                  <a:ext uri="{FF2B5EF4-FFF2-40B4-BE49-F238E27FC236}">
                    <a16:creationId xmlns:a16="http://schemas.microsoft.com/office/drawing/2014/main" id="{C1DE9F8F-0E1F-601C-A4B9-15C57B1B3DF4}"/>
                  </a:ext>
                </a:extLst>
              </p:cNvPr>
              <p:cNvSpPr/>
              <p:nvPr/>
            </p:nvSpPr>
            <p:spPr bwMode="auto">
              <a:xfrm>
                <a:off x="4865498" y="5345495"/>
                <a:ext cx="3312037" cy="468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30" name="矩形 10">
                <a:extLst>
                  <a:ext uri="{FF2B5EF4-FFF2-40B4-BE49-F238E27FC236}">
                    <a16:creationId xmlns:a16="http://schemas.microsoft.com/office/drawing/2014/main" id="{E4A43D4A-5622-63B2-38B0-18712CA6C6C7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3312037" cy="468312"/>
              </a:xfrm>
              <a:prstGeom prst="rect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E54715-588C-9DB8-CCC1-202DDC87171E}"/>
                </a:ext>
              </a:extLst>
            </p:cNvPr>
            <p:cNvSpPr txBox="1"/>
            <p:nvPr/>
          </p:nvSpPr>
          <p:spPr>
            <a:xfrm>
              <a:off x="5288403" y="5768445"/>
              <a:ext cx="2427958" cy="4755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5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BACK-END</a:t>
              </a:r>
              <a:endParaRPr lang="ko-KR" altLang="en-US" sz="15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AAAD11BB-C365-E044-53D7-BBB8CF185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8" y="3803285"/>
            <a:ext cx="1386965" cy="43342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0734350-8907-0561-784F-86BF45DF6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1" y="4660344"/>
            <a:ext cx="1409538" cy="4911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ED10D4-C7BC-3E09-865E-91A9E3A63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7" y="5594730"/>
            <a:ext cx="1233108" cy="312668"/>
          </a:xfrm>
          <a:prstGeom prst="rect">
            <a:avLst/>
          </a:prstGeom>
        </p:spPr>
      </p:pic>
      <p:pic>
        <p:nvPicPr>
          <p:cNvPr id="1026" name="Picture 2" descr="SpringBoot]스프링부트란?">
            <a:extLst>
              <a:ext uri="{FF2B5EF4-FFF2-40B4-BE49-F238E27FC236}">
                <a16:creationId xmlns:a16="http://schemas.microsoft.com/office/drawing/2014/main" id="{71739331-1AC8-BD0D-F9E7-BF96844D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069" y="2568906"/>
            <a:ext cx="1726906" cy="9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ote Data Access — pandas-datareader 0.10.0 documentation">
            <a:extLst>
              <a:ext uri="{FF2B5EF4-FFF2-40B4-BE49-F238E27FC236}">
                <a16:creationId xmlns:a16="http://schemas.microsoft.com/office/drawing/2014/main" id="{88F45A79-BB0C-D699-701F-2ECC9024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098" y="3950017"/>
            <a:ext cx="1574676" cy="38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10">
            <a:extLst>
              <a:ext uri="{FF2B5EF4-FFF2-40B4-BE49-F238E27FC236}">
                <a16:creationId xmlns:a16="http://schemas.microsoft.com/office/drawing/2014/main" id="{22706D06-289D-DD6C-D11D-65FFA425F910}"/>
              </a:ext>
            </a:extLst>
          </p:cNvPr>
          <p:cNvSpPr/>
          <p:nvPr/>
        </p:nvSpPr>
        <p:spPr>
          <a:xfrm>
            <a:off x="8629962" y="3015996"/>
            <a:ext cx="2408860" cy="3195263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Ubuntu will debut a new logo, and it will not leave you indifferent | Linux  Addicts">
            <a:extLst>
              <a:ext uri="{FF2B5EF4-FFF2-40B4-BE49-F238E27FC236}">
                <a16:creationId xmlns:a16="http://schemas.microsoft.com/office/drawing/2014/main" id="{4799C7C7-3E18-F242-2BCD-A5302F8B4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9" t="29896" r="25901" b="30136"/>
          <a:stretch/>
        </p:blipFill>
        <p:spPr bwMode="auto">
          <a:xfrm>
            <a:off x="9210148" y="2683529"/>
            <a:ext cx="1307392" cy="6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- 나무위키">
            <a:extLst>
              <a:ext uri="{FF2B5EF4-FFF2-40B4-BE49-F238E27FC236}">
                <a16:creationId xmlns:a16="http://schemas.microsoft.com/office/drawing/2014/main" id="{6FED5D44-82D9-0CC1-3E73-209A6E58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205" y="5386376"/>
            <a:ext cx="1003892" cy="7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사각형: 둥근 모서리 10">
            <a:extLst>
              <a:ext uri="{FF2B5EF4-FFF2-40B4-BE49-F238E27FC236}">
                <a16:creationId xmlns:a16="http://schemas.microsoft.com/office/drawing/2014/main" id="{AA4DB6A8-E9E4-52A3-3331-9FA3B7C75CA7}"/>
              </a:ext>
            </a:extLst>
          </p:cNvPr>
          <p:cNvSpPr/>
          <p:nvPr/>
        </p:nvSpPr>
        <p:spPr>
          <a:xfrm>
            <a:off x="8700707" y="5047962"/>
            <a:ext cx="2268000" cy="1101716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Docker란 무엇입니까? | AWS">
            <a:extLst>
              <a:ext uri="{FF2B5EF4-FFF2-40B4-BE49-F238E27FC236}">
                <a16:creationId xmlns:a16="http://schemas.microsoft.com/office/drawing/2014/main" id="{D7C8B95C-5AF4-09FE-66E8-0EB3E8D88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6" t="3976" r="24773" b="8069"/>
          <a:stretch/>
        </p:blipFill>
        <p:spPr bwMode="auto">
          <a:xfrm>
            <a:off x="9439256" y="4691428"/>
            <a:ext cx="825307" cy="6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사각형: 둥근 모서리 10">
            <a:extLst>
              <a:ext uri="{FF2B5EF4-FFF2-40B4-BE49-F238E27FC236}">
                <a16:creationId xmlns:a16="http://schemas.microsoft.com/office/drawing/2014/main" id="{F09BBE66-9F44-5C6D-3194-E38407C20317}"/>
              </a:ext>
            </a:extLst>
          </p:cNvPr>
          <p:cNvSpPr/>
          <p:nvPr/>
        </p:nvSpPr>
        <p:spPr>
          <a:xfrm>
            <a:off x="5617524" y="3015996"/>
            <a:ext cx="1695502" cy="3195263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1A097E8-C2CB-910D-2C6E-0365C8E092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84" y="2567920"/>
            <a:ext cx="1095198" cy="692980"/>
          </a:xfrm>
          <a:prstGeom prst="rect">
            <a:avLst/>
          </a:prstGeom>
        </p:spPr>
      </p:pic>
      <p:sp>
        <p:nvSpPr>
          <p:cNvPr id="52" name="사각형: 둥근 모서리 10">
            <a:extLst>
              <a:ext uri="{FF2B5EF4-FFF2-40B4-BE49-F238E27FC236}">
                <a16:creationId xmlns:a16="http://schemas.microsoft.com/office/drawing/2014/main" id="{7242FB50-5033-92B2-9FDA-4BBF9C95EDC6}"/>
              </a:ext>
            </a:extLst>
          </p:cNvPr>
          <p:cNvSpPr/>
          <p:nvPr/>
        </p:nvSpPr>
        <p:spPr>
          <a:xfrm>
            <a:off x="5687944" y="3798273"/>
            <a:ext cx="1571861" cy="2337640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Picture 18" descr="Linux – Eclipsys">
            <a:extLst>
              <a:ext uri="{FF2B5EF4-FFF2-40B4-BE49-F238E27FC236}">
                <a16:creationId xmlns:a16="http://schemas.microsoft.com/office/drawing/2014/main" id="{3CC34AF9-B2B4-2E77-2B4E-AD5A52A23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6" r="29257"/>
          <a:stretch/>
        </p:blipFill>
        <p:spPr bwMode="auto">
          <a:xfrm>
            <a:off x="6094149" y="3318083"/>
            <a:ext cx="780516" cy="106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자바 ORM 표준 JPA 프로그래밍 - 기본편 - 인프런 | 강의">
            <a:extLst>
              <a:ext uri="{FF2B5EF4-FFF2-40B4-BE49-F238E27FC236}">
                <a16:creationId xmlns:a16="http://schemas.microsoft.com/office/drawing/2014/main" id="{2F103C3D-1E60-8571-EFE8-A665227D6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2" t="8762" r="30705" b="7726"/>
          <a:stretch/>
        </p:blipFill>
        <p:spPr bwMode="auto">
          <a:xfrm>
            <a:off x="2556453" y="4586378"/>
            <a:ext cx="949207" cy="131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Flask] Flask 기초">
            <a:extLst>
              <a:ext uri="{FF2B5EF4-FFF2-40B4-BE49-F238E27FC236}">
                <a16:creationId xmlns:a16="http://schemas.microsoft.com/office/drawing/2014/main" id="{120AC688-897D-2F77-1A49-58A887C94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30165" r="21231" b="28830"/>
          <a:stretch/>
        </p:blipFill>
        <p:spPr bwMode="auto">
          <a:xfrm>
            <a:off x="2949760" y="3576969"/>
            <a:ext cx="2094686" cy="8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roject Jupyter | Try Jupyter">
            <a:extLst>
              <a:ext uri="{FF2B5EF4-FFF2-40B4-BE49-F238E27FC236}">
                <a16:creationId xmlns:a16="http://schemas.microsoft.com/office/drawing/2014/main" id="{5DE3F7D3-4182-2E83-9212-099EF6B71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3" r="25013"/>
          <a:stretch/>
        </p:blipFill>
        <p:spPr bwMode="auto">
          <a:xfrm>
            <a:off x="4674874" y="4611510"/>
            <a:ext cx="859015" cy="8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Oracle DB 11g Errors Guide:Amazon.com:Appstore for Android">
            <a:extLst>
              <a:ext uri="{FF2B5EF4-FFF2-40B4-BE49-F238E27FC236}">
                <a16:creationId xmlns:a16="http://schemas.microsoft.com/office/drawing/2014/main" id="{CC693039-BFE8-1C70-4953-825020C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64" y="4665552"/>
            <a:ext cx="1061923" cy="106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Spring] QueryDSL 사용해보기">
            <a:extLst>
              <a:ext uri="{FF2B5EF4-FFF2-40B4-BE49-F238E27FC236}">
                <a16:creationId xmlns:a16="http://schemas.microsoft.com/office/drawing/2014/main" id="{BD5D0D57-7EC4-4256-A993-80157E258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7401" r="22398" b="7746"/>
          <a:stretch/>
        </p:blipFill>
        <p:spPr bwMode="auto">
          <a:xfrm>
            <a:off x="3552023" y="4598683"/>
            <a:ext cx="1057529" cy="10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사각형: 둥근 모서리 10">
            <a:extLst>
              <a:ext uri="{FF2B5EF4-FFF2-40B4-BE49-F238E27FC236}">
                <a16:creationId xmlns:a16="http://schemas.microsoft.com/office/drawing/2014/main" id="{06EF7C1F-4102-465E-3FE0-EC68D6828AA8}"/>
              </a:ext>
            </a:extLst>
          </p:cNvPr>
          <p:cNvSpPr/>
          <p:nvPr/>
        </p:nvSpPr>
        <p:spPr>
          <a:xfrm>
            <a:off x="266153" y="1376498"/>
            <a:ext cx="7173894" cy="4985324"/>
          </a:xfrm>
          <a:prstGeom prst="roundRect">
            <a:avLst>
              <a:gd name="adj" fmla="val 2851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10">
            <a:extLst>
              <a:ext uri="{FF2B5EF4-FFF2-40B4-BE49-F238E27FC236}">
                <a16:creationId xmlns:a16="http://schemas.microsoft.com/office/drawing/2014/main" id="{C1F627DB-FF4B-42DC-6796-C0E71FD86214}"/>
              </a:ext>
            </a:extLst>
          </p:cNvPr>
          <p:cNvSpPr/>
          <p:nvPr/>
        </p:nvSpPr>
        <p:spPr>
          <a:xfrm>
            <a:off x="8483771" y="1376498"/>
            <a:ext cx="3426261" cy="4974565"/>
          </a:xfrm>
          <a:prstGeom prst="roundRect">
            <a:avLst>
              <a:gd name="adj" fmla="val 2851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F7AF12C3-8CFC-B5EC-50AA-E7686E39ABDE}"/>
              </a:ext>
            </a:extLst>
          </p:cNvPr>
          <p:cNvGrpSpPr/>
          <p:nvPr/>
        </p:nvGrpSpPr>
        <p:grpSpPr>
          <a:xfrm>
            <a:off x="9312137" y="1166224"/>
            <a:ext cx="1865080" cy="450954"/>
            <a:chOff x="5311058" y="5808361"/>
            <a:chExt cx="1302624" cy="450954"/>
          </a:xfrm>
        </p:grpSpPr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E92E6018-86DD-7AE6-5E98-950312C3CDCE}"/>
                </a:ext>
              </a:extLst>
            </p:cNvPr>
            <p:cNvGrpSpPr/>
            <p:nvPr/>
          </p:nvGrpSpPr>
          <p:grpSpPr>
            <a:xfrm>
              <a:off x="5311058" y="5827315"/>
              <a:ext cx="1302624" cy="432000"/>
              <a:chOff x="4780534" y="5289787"/>
              <a:chExt cx="1829150" cy="524011"/>
            </a:xfrm>
          </p:grpSpPr>
          <p:sp>
            <p:nvSpPr>
              <p:cNvPr id="1031" name="矩形 8">
                <a:extLst>
                  <a:ext uri="{FF2B5EF4-FFF2-40B4-BE49-F238E27FC236}">
                    <a16:creationId xmlns:a16="http://schemas.microsoft.com/office/drawing/2014/main" id="{013C8DD1-E6CD-4FDC-D7E7-9942A85BF9DB}"/>
                  </a:ext>
                </a:extLst>
              </p:cNvPr>
              <p:cNvSpPr/>
              <p:nvPr/>
            </p:nvSpPr>
            <p:spPr bwMode="auto">
              <a:xfrm>
                <a:off x="4830449" y="5345486"/>
                <a:ext cx="177923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1033" name="矩形 10">
                <a:extLst>
                  <a:ext uri="{FF2B5EF4-FFF2-40B4-BE49-F238E27FC236}">
                    <a16:creationId xmlns:a16="http://schemas.microsoft.com/office/drawing/2014/main" id="{08A54433-AF57-2B22-B456-1A71D104186B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1779235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AFF0152B-E71D-DDCB-FDE6-C094F228F32D}"/>
                </a:ext>
              </a:extLst>
            </p:cNvPr>
            <p:cNvSpPr txBox="1"/>
            <p:nvPr/>
          </p:nvSpPr>
          <p:spPr>
            <a:xfrm>
              <a:off x="5319178" y="5808361"/>
              <a:ext cx="1234711" cy="4174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주가 제공 시스템</a:t>
              </a:r>
            </a:p>
          </p:txBody>
        </p:sp>
      </p:grpSp>
      <p:pic>
        <p:nvPicPr>
          <p:cNvPr id="1039" name="그래픽 1038" descr="전송 단색으로 채워진">
            <a:extLst>
              <a:ext uri="{FF2B5EF4-FFF2-40B4-BE49-F238E27FC236}">
                <a16:creationId xmlns:a16="http://schemas.microsoft.com/office/drawing/2014/main" id="{7C761A57-4B8C-7E4E-6EF6-6ABDEA70695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54642" y="3473124"/>
            <a:ext cx="814534" cy="814534"/>
          </a:xfrm>
          <a:prstGeom prst="rect">
            <a:avLst/>
          </a:prstGeom>
        </p:spPr>
      </p:pic>
      <p:pic>
        <p:nvPicPr>
          <p:cNvPr id="1058" name="Picture 34" descr="네이버 금융">
            <a:extLst>
              <a:ext uri="{FF2B5EF4-FFF2-40B4-BE49-F238E27FC236}">
                <a16:creationId xmlns:a16="http://schemas.microsoft.com/office/drawing/2014/main" id="{FBDDEFAA-2503-7B83-79D1-75CC658CB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3" t="31200" r="9941" b="31024"/>
          <a:stretch/>
        </p:blipFill>
        <p:spPr bwMode="auto">
          <a:xfrm>
            <a:off x="11163104" y="3803285"/>
            <a:ext cx="665763" cy="30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그래픽 1046" descr="시계 반대 방향으로 굽은 사선 화살표 단색으로 채워진">
            <a:extLst>
              <a:ext uri="{FF2B5EF4-FFF2-40B4-BE49-F238E27FC236}">
                <a16:creationId xmlns:a16="http://schemas.microsoft.com/office/drawing/2014/main" id="{C4E3EDC8-DFD0-6921-8A00-3590C81D9C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570667" flipV="1">
            <a:off x="11105769" y="4124159"/>
            <a:ext cx="541924" cy="541924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32678115-3A51-5BB2-32C7-B596989A0F2C}"/>
              </a:ext>
            </a:extLst>
          </p:cNvPr>
          <p:cNvSpPr txBox="1"/>
          <p:nvPr/>
        </p:nvSpPr>
        <p:spPr>
          <a:xfrm>
            <a:off x="8436480" y="2334620"/>
            <a:ext cx="2776811" cy="3271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3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https://</a:t>
            </a:r>
            <a:r>
              <a:rPr lang="en-US" altLang="ko-KR" sz="1300" dirty="0" err="1"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hint.today</a:t>
            </a:r>
            <a:r>
              <a:rPr lang="en-US" altLang="ko-KR" sz="13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/</a:t>
            </a:r>
            <a:r>
              <a:rPr lang="en-US" altLang="ko-KR" sz="1300" dirty="0" err="1"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api</a:t>
            </a:r>
            <a:r>
              <a:rPr lang="en-US" altLang="ko-KR" sz="13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/stock</a:t>
            </a:r>
            <a:endParaRPr lang="ko-KR" altLang="en-US" sz="1300" dirty="0"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Bold" panose="00000800000000000000" pitchFamily="2" charset="-127"/>
            </a:endParaRPr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BF208F70-44AB-DA2B-0FA1-BB6445A36115}"/>
              </a:ext>
            </a:extLst>
          </p:cNvPr>
          <p:cNvGrpSpPr/>
          <p:nvPr/>
        </p:nvGrpSpPr>
        <p:grpSpPr>
          <a:xfrm>
            <a:off x="3173719" y="1146370"/>
            <a:ext cx="1558262" cy="450954"/>
            <a:chOff x="5311060" y="5808361"/>
            <a:chExt cx="1088334" cy="450954"/>
          </a:xfrm>
        </p:grpSpPr>
        <p:grpSp>
          <p:nvGrpSpPr>
            <p:cNvPr id="1085" name="그룹 1084">
              <a:extLst>
                <a:ext uri="{FF2B5EF4-FFF2-40B4-BE49-F238E27FC236}">
                  <a16:creationId xmlns:a16="http://schemas.microsoft.com/office/drawing/2014/main" id="{383548F7-0487-83AB-83AC-3FD8A8D3E2B8}"/>
                </a:ext>
              </a:extLst>
            </p:cNvPr>
            <p:cNvGrpSpPr/>
            <p:nvPr/>
          </p:nvGrpSpPr>
          <p:grpSpPr>
            <a:xfrm>
              <a:off x="5311060" y="5827315"/>
              <a:ext cx="1024096" cy="432000"/>
              <a:chOff x="4780535" y="5289787"/>
              <a:chExt cx="1438039" cy="524011"/>
            </a:xfrm>
          </p:grpSpPr>
          <p:sp>
            <p:nvSpPr>
              <p:cNvPr id="1087" name="矩形 8">
                <a:extLst>
                  <a:ext uri="{FF2B5EF4-FFF2-40B4-BE49-F238E27FC236}">
                    <a16:creationId xmlns:a16="http://schemas.microsoft.com/office/drawing/2014/main" id="{19651CA9-6439-6394-593A-244D5885B6C2}"/>
                  </a:ext>
                </a:extLst>
              </p:cNvPr>
              <p:cNvSpPr/>
              <p:nvPr/>
            </p:nvSpPr>
            <p:spPr bwMode="auto">
              <a:xfrm>
                <a:off x="4830449" y="5345486"/>
                <a:ext cx="1388125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1088" name="矩形 10">
                <a:extLst>
                  <a:ext uri="{FF2B5EF4-FFF2-40B4-BE49-F238E27FC236}">
                    <a16:creationId xmlns:a16="http://schemas.microsoft.com/office/drawing/2014/main" id="{B99257D9-98F3-BBAE-9CA1-9340BAC71131}"/>
                  </a:ext>
                </a:extLst>
              </p:cNvPr>
              <p:cNvSpPr/>
              <p:nvPr/>
            </p:nvSpPr>
            <p:spPr bwMode="auto">
              <a:xfrm>
                <a:off x="4780535" y="5289787"/>
                <a:ext cx="1388125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E608862-1F1A-5F1F-C490-05100FD8D218}"/>
                </a:ext>
              </a:extLst>
            </p:cNvPr>
            <p:cNvSpPr txBox="1"/>
            <p:nvPr/>
          </p:nvSpPr>
          <p:spPr>
            <a:xfrm>
              <a:off x="5319178" y="5808361"/>
              <a:ext cx="1080216" cy="4174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HINT </a:t>
              </a:r>
              <a:r>
                <a:rPr lang="ko-KR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플랫폼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B1F90F7-F9D3-D2D9-33BF-4315BD2EAA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68" y="1663630"/>
            <a:ext cx="1095198" cy="692980"/>
          </a:xfrm>
          <a:prstGeom prst="rect">
            <a:avLst/>
          </a:prstGeom>
        </p:spPr>
      </p:pic>
      <p:sp>
        <p:nvSpPr>
          <p:cNvPr id="8" name="사각형: 둥근 모서리 10">
            <a:extLst>
              <a:ext uri="{FF2B5EF4-FFF2-40B4-BE49-F238E27FC236}">
                <a16:creationId xmlns:a16="http://schemas.microsoft.com/office/drawing/2014/main" id="{11D71153-223F-087F-1FD8-25EC8486F299}"/>
              </a:ext>
            </a:extLst>
          </p:cNvPr>
          <p:cNvSpPr/>
          <p:nvPr/>
        </p:nvSpPr>
        <p:spPr>
          <a:xfrm>
            <a:off x="8698352" y="3621497"/>
            <a:ext cx="2268000" cy="942270"/>
          </a:xfrm>
          <a:prstGeom prst="roundRect">
            <a:avLst>
              <a:gd name="adj" fmla="val 4077"/>
            </a:avLst>
          </a:prstGeom>
          <a:noFill/>
          <a:ln w="28575">
            <a:solidFill>
              <a:srgbClr val="008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Flask] Flask 기초">
            <a:extLst>
              <a:ext uri="{FF2B5EF4-FFF2-40B4-BE49-F238E27FC236}">
                <a16:creationId xmlns:a16="http://schemas.microsoft.com/office/drawing/2014/main" id="{AA4C325E-6A56-2209-4F86-DA8E3844A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30165" r="21231" b="28830"/>
          <a:stretch/>
        </p:blipFill>
        <p:spPr bwMode="auto">
          <a:xfrm>
            <a:off x="9240049" y="3393471"/>
            <a:ext cx="1177743" cy="4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F31DFF55-008A-B97A-A21A-BDE57790B767}"/>
              </a:ext>
            </a:extLst>
          </p:cNvPr>
          <p:cNvGrpSpPr/>
          <p:nvPr/>
        </p:nvGrpSpPr>
        <p:grpSpPr>
          <a:xfrm>
            <a:off x="312109" y="1655732"/>
            <a:ext cx="11528480" cy="4655017"/>
            <a:chOff x="312109" y="1655732"/>
            <a:chExt cx="11528480" cy="4655017"/>
          </a:xfrm>
        </p:grpSpPr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C8E36438-F149-EE13-6B3A-A94272CCE515}"/>
                </a:ext>
              </a:extLst>
            </p:cNvPr>
            <p:cNvSpPr/>
            <p:nvPr/>
          </p:nvSpPr>
          <p:spPr>
            <a:xfrm>
              <a:off x="312109" y="1655732"/>
              <a:ext cx="7092000" cy="46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10423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9AA0632F-C5C2-DDDB-843A-89C592A98EFE}"/>
                </a:ext>
              </a:extLst>
            </p:cNvPr>
            <p:cNvGrpSpPr/>
            <p:nvPr/>
          </p:nvGrpSpPr>
          <p:grpSpPr>
            <a:xfrm>
              <a:off x="1301347" y="1886000"/>
              <a:ext cx="1800000" cy="1800000"/>
              <a:chOff x="2442757" y="1898822"/>
              <a:chExt cx="2625766" cy="2532493"/>
            </a:xfrm>
          </p:grpSpPr>
          <p:pic>
            <p:nvPicPr>
              <p:cNvPr id="1098" name="그림 1097">
                <a:extLst>
                  <a:ext uri="{FF2B5EF4-FFF2-40B4-BE49-F238E27FC236}">
                    <a16:creationId xmlns:a16="http://schemas.microsoft.com/office/drawing/2014/main" id="{6685DDD6-B58E-03A5-5893-2B2FD721E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1499" y="2767533"/>
                <a:ext cx="2372904" cy="79589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1" name="타원 1100">
                <a:extLst>
                  <a:ext uri="{FF2B5EF4-FFF2-40B4-BE49-F238E27FC236}">
                    <a16:creationId xmlns:a16="http://schemas.microsoft.com/office/drawing/2014/main" id="{C0347E79-2E76-00FD-1F87-E789D8F6053A}"/>
                  </a:ext>
                </a:extLst>
              </p:cNvPr>
              <p:cNvSpPr/>
              <p:nvPr/>
            </p:nvSpPr>
            <p:spPr>
              <a:xfrm>
                <a:off x="2442757" y="1898822"/>
                <a:ext cx="2625766" cy="2532493"/>
              </a:xfrm>
              <a:prstGeom prst="ellipse">
                <a:avLst/>
              </a:prstGeom>
              <a:noFill/>
              <a:ln w="38100">
                <a:solidFill>
                  <a:srgbClr val="5CBF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E810BF70-9788-7B95-251E-3884CE4BF6D4}"/>
                </a:ext>
              </a:extLst>
            </p:cNvPr>
            <p:cNvGrpSpPr/>
            <p:nvPr/>
          </p:nvGrpSpPr>
          <p:grpSpPr>
            <a:xfrm>
              <a:off x="4513445" y="1902618"/>
              <a:ext cx="1800000" cy="1800000"/>
              <a:chOff x="5065559" y="1902427"/>
              <a:chExt cx="2625766" cy="2532493"/>
            </a:xfrm>
          </p:grpSpPr>
          <p:pic>
            <p:nvPicPr>
              <p:cNvPr id="1096" name="그림 1095">
                <a:extLst>
                  <a:ext uri="{FF2B5EF4-FFF2-40B4-BE49-F238E27FC236}">
                    <a16:creationId xmlns:a16="http://schemas.microsoft.com/office/drawing/2014/main" id="{870DD349-B1F6-3BCF-EB02-5370AB1DC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5942" y="2767533"/>
                <a:ext cx="2372904" cy="79507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97" name="타원 1096">
                <a:extLst>
                  <a:ext uri="{FF2B5EF4-FFF2-40B4-BE49-F238E27FC236}">
                    <a16:creationId xmlns:a16="http://schemas.microsoft.com/office/drawing/2014/main" id="{60CCF139-D5FC-8785-10F0-C3481CDE5EE8}"/>
                  </a:ext>
                </a:extLst>
              </p:cNvPr>
              <p:cNvSpPr/>
              <p:nvPr/>
            </p:nvSpPr>
            <p:spPr>
              <a:xfrm>
                <a:off x="5065559" y="1902427"/>
                <a:ext cx="2625766" cy="2532493"/>
              </a:xfrm>
              <a:prstGeom prst="ellipse">
                <a:avLst/>
              </a:prstGeom>
              <a:noFill/>
              <a:ln w="38100">
                <a:solidFill>
                  <a:srgbClr val="5CBF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064" name="그룹 1063">
              <a:extLst>
                <a:ext uri="{FF2B5EF4-FFF2-40B4-BE49-F238E27FC236}">
                  <a16:creationId xmlns:a16="http://schemas.microsoft.com/office/drawing/2014/main" id="{A07A354B-B550-2F08-7ECD-E734E9173BDC}"/>
                </a:ext>
              </a:extLst>
            </p:cNvPr>
            <p:cNvGrpSpPr/>
            <p:nvPr/>
          </p:nvGrpSpPr>
          <p:grpSpPr>
            <a:xfrm>
              <a:off x="1210425" y="3893069"/>
              <a:ext cx="1996340" cy="1807241"/>
              <a:chOff x="1868967" y="4814955"/>
              <a:chExt cx="2709865" cy="2040740"/>
            </a:xfrm>
          </p:grpSpPr>
          <p:sp>
            <p:nvSpPr>
              <p:cNvPr id="1094" name="직사각형 1093">
                <a:extLst>
                  <a:ext uri="{FF2B5EF4-FFF2-40B4-BE49-F238E27FC236}">
                    <a16:creationId xmlns:a16="http://schemas.microsoft.com/office/drawing/2014/main" id="{D77B0DAB-2505-30D8-2D55-9FFAA4D8D824}"/>
                  </a:ext>
                </a:extLst>
              </p:cNvPr>
              <p:cNvSpPr/>
              <p:nvPr/>
            </p:nvSpPr>
            <p:spPr>
              <a:xfrm>
                <a:off x="1868967" y="4814955"/>
                <a:ext cx="2709865" cy="2032563"/>
              </a:xfrm>
              <a:prstGeom prst="rect">
                <a:avLst/>
              </a:prstGeom>
              <a:solidFill>
                <a:srgbClr val="F4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10423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1095" name="텍스트 개체 틀 6">
                <a:extLst>
                  <a:ext uri="{FF2B5EF4-FFF2-40B4-BE49-F238E27FC236}">
                    <a16:creationId xmlns:a16="http://schemas.microsoft.com/office/drawing/2014/main" id="{440E79AE-3CA3-83E2-0F22-0DEC26C6A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6784" y="4839199"/>
                <a:ext cx="2577753" cy="2016496"/>
              </a:xfrm>
              <a:prstGeom prst="rect">
                <a:avLst/>
              </a:prstGeom>
            </p:spPr>
            <p:txBody>
              <a:bodyPr anchor="t"/>
              <a:lstStyle>
                <a:defPPr>
                  <a:defRPr lang="ko-KR"/>
                </a:defPPr>
                <a:lvl1pPr marL="171450" indent="-171450" algn="just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 algn="ctr">
                  <a:buNone/>
                </a:pPr>
                <a:r>
                  <a:rPr lang="ko-KR" altLang="en-US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최근 뉴스</a:t>
                </a:r>
                <a:endParaRPr lang="en-US" altLang="ko-KR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 marL="0" indent="0" algn="ctr">
                  <a:buNone/>
                </a:pPr>
                <a:r>
                  <a:rPr lang="ko-KR" altLang="en-US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급상승 키워드</a:t>
                </a:r>
                <a:endParaRPr lang="en-US" altLang="ko-KR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 marL="0" indent="0" algn="ctr">
                  <a:buNone/>
                </a:pPr>
                <a:r>
                  <a:rPr lang="ko-KR" altLang="en-US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급상승 </a:t>
                </a:r>
                <a:r>
                  <a:rPr lang="en-US" altLang="ko-KR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/</a:t>
                </a:r>
                <a:r>
                  <a:rPr lang="ko-KR" altLang="en-US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</a:t>
                </a:r>
                <a:r>
                  <a:rPr lang="ko-KR" altLang="en-US" dirty="0" err="1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급하락</a:t>
                </a:r>
                <a:r>
                  <a:rPr lang="ko-KR" altLang="en-US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종목</a:t>
                </a:r>
                <a:endParaRPr lang="en-US" altLang="ko-KR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 marL="0" indent="0" algn="ctr">
                  <a:buNone/>
                </a:pPr>
                <a:r>
                  <a:rPr lang="ko-KR" altLang="en-US" dirty="0"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추천 종목</a:t>
                </a:r>
                <a:endParaRPr lang="en-US" altLang="ko-KR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64A4B4CD-7A0C-EE86-17E5-026B755A62B8}"/>
                </a:ext>
              </a:extLst>
            </p:cNvPr>
            <p:cNvGrpSpPr/>
            <p:nvPr/>
          </p:nvGrpSpPr>
          <p:grpSpPr>
            <a:xfrm>
              <a:off x="4334859" y="3894481"/>
              <a:ext cx="2143989" cy="2197552"/>
              <a:chOff x="1827288" y="4814955"/>
              <a:chExt cx="2609935" cy="2014513"/>
            </a:xfrm>
          </p:grpSpPr>
          <p:sp>
            <p:nvSpPr>
              <p:cNvPr id="1090" name="직사각형 1089">
                <a:extLst>
                  <a:ext uri="{FF2B5EF4-FFF2-40B4-BE49-F238E27FC236}">
                    <a16:creationId xmlns:a16="http://schemas.microsoft.com/office/drawing/2014/main" id="{C054469B-8674-FC3D-EF06-15AC2FE806BC}"/>
                  </a:ext>
                </a:extLst>
              </p:cNvPr>
              <p:cNvSpPr/>
              <p:nvPr/>
            </p:nvSpPr>
            <p:spPr>
              <a:xfrm>
                <a:off x="1827288" y="4814955"/>
                <a:ext cx="2609935" cy="2014513"/>
              </a:xfrm>
              <a:prstGeom prst="rect">
                <a:avLst/>
              </a:prstGeom>
              <a:solidFill>
                <a:srgbClr val="F4F4F4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10423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1092" name="텍스트 개체 틀 6">
                <a:extLst>
                  <a:ext uri="{FF2B5EF4-FFF2-40B4-BE49-F238E27FC236}">
                    <a16:creationId xmlns:a16="http://schemas.microsoft.com/office/drawing/2014/main" id="{FAEE2372-2110-8B81-B336-72E157C8FD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4337" y="4831281"/>
                <a:ext cx="2529959" cy="1998187"/>
              </a:xfrm>
              <a:prstGeom prst="rect">
                <a:avLst/>
              </a:prstGeom>
            </p:spPr>
            <p:txBody>
              <a:bodyPr anchor="t"/>
              <a:lstStyle>
                <a:defPPr>
                  <a:defRPr lang="ko-KR"/>
                </a:defPPr>
                <a:lvl1pPr marL="171450" indent="-171450" algn="just"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spc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 algn="ctr">
                  <a:buNone/>
                </a:pPr>
                <a:r>
                  <a:rPr lang="ko-KR" altLang="en-US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차트 </a:t>
                </a:r>
                <a:r>
                  <a:rPr lang="en-US" altLang="ko-KR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/</a:t>
                </a:r>
                <a:r>
                  <a:rPr lang="ko-KR" altLang="en-US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예측</a:t>
                </a:r>
                <a:endParaRPr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 marL="0" indent="0" algn="ctr">
                  <a:buNone/>
                </a:pPr>
                <a:r>
                  <a:rPr lang="ko-KR" altLang="en-US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유사업종 비교</a:t>
                </a:r>
                <a:endParaRPr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 marL="0" indent="0" algn="ctr">
                  <a:buNone/>
                </a:pPr>
                <a:r>
                  <a:rPr lang="ko-KR" altLang="en-US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매출</a:t>
                </a:r>
                <a:r>
                  <a:rPr lang="en-US" altLang="ko-KR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,</a:t>
                </a:r>
                <a:r>
                  <a:rPr lang="ko-KR" altLang="en-US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당기순이익 추이</a:t>
                </a:r>
                <a:endParaRPr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 marL="0" indent="0" algn="ctr">
                  <a:buNone/>
                </a:pPr>
                <a:r>
                  <a:rPr lang="ko-KR" altLang="en-US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투자 의견 </a:t>
                </a:r>
                <a:r>
                  <a:rPr lang="en-US" altLang="ko-KR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/</a:t>
                </a:r>
                <a:r>
                  <a:rPr lang="ko-KR" altLang="en-US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투자 예보</a:t>
                </a:r>
                <a:endParaRPr lang="en-US" altLang="ko-KR" dirty="0">
                  <a:solidFill>
                    <a:srgbClr val="2A3E4C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  <a:p>
                <a:pPr marL="0" indent="0" algn="ctr">
                  <a:buNone/>
                </a:pPr>
                <a:r>
                  <a:rPr lang="ko-KR" altLang="en-US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재무제표 </a:t>
                </a:r>
                <a:r>
                  <a:rPr lang="en-US" altLang="ko-KR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/</a:t>
                </a:r>
                <a:r>
                  <a:rPr lang="ko-KR" altLang="en-US" dirty="0">
                    <a:solidFill>
                      <a:srgbClr val="2A3E4C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</a:rPr>
                  <a:t> 관련 뉴스</a:t>
                </a:r>
              </a:p>
            </p:txBody>
          </p:sp>
        </p:grpSp>
        <p:sp>
          <p:nvSpPr>
            <p:cNvPr id="1066" name="더하기 1065">
              <a:extLst>
                <a:ext uri="{FF2B5EF4-FFF2-40B4-BE49-F238E27FC236}">
                  <a16:creationId xmlns:a16="http://schemas.microsoft.com/office/drawing/2014/main" id="{86D861BB-CC57-7DF9-6514-A706904E3747}"/>
                </a:ext>
              </a:extLst>
            </p:cNvPr>
            <p:cNvSpPr/>
            <p:nvPr/>
          </p:nvSpPr>
          <p:spPr>
            <a:xfrm>
              <a:off x="3568212" y="2487043"/>
              <a:ext cx="540000" cy="540000"/>
            </a:xfrm>
            <a:prstGeom prst="mathPlus">
              <a:avLst/>
            </a:prstGeom>
            <a:solidFill>
              <a:srgbClr val="2A3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3768FD6D-30A2-8CBC-7D1F-2637D9A7B8F9}"/>
                </a:ext>
              </a:extLst>
            </p:cNvPr>
            <p:cNvSpPr/>
            <p:nvPr/>
          </p:nvSpPr>
          <p:spPr>
            <a:xfrm>
              <a:off x="8543881" y="1708115"/>
              <a:ext cx="3296708" cy="4602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10423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pic>
          <p:nvPicPr>
            <p:cNvPr id="1068" name="Picture 6" descr="Remote Data Access — pandas-datareader 0.10.0 documentation">
              <a:extLst>
                <a:ext uri="{FF2B5EF4-FFF2-40B4-BE49-F238E27FC236}">
                  <a16:creationId xmlns:a16="http://schemas.microsoft.com/office/drawing/2014/main" id="{6E81BF3E-7ED1-F71E-B668-EE123D2DB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1418" y="2425026"/>
              <a:ext cx="2481480" cy="608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9" name="그래픽 1068" descr="새로 고침 윤곽선">
              <a:extLst>
                <a:ext uri="{FF2B5EF4-FFF2-40B4-BE49-F238E27FC236}">
                  <a16:creationId xmlns:a16="http://schemas.microsoft.com/office/drawing/2014/main" id="{4B96A180-F264-7CC3-250D-F2301452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5400000">
              <a:off x="9062906" y="2842431"/>
              <a:ext cx="2353547" cy="2353547"/>
            </a:xfrm>
            <a:prstGeom prst="rect">
              <a:avLst/>
            </a:prstGeom>
          </p:spPr>
        </p:pic>
        <p:pic>
          <p:nvPicPr>
            <p:cNvPr id="1070" name="그림 1069">
              <a:extLst>
                <a:ext uri="{FF2B5EF4-FFF2-40B4-BE49-F238E27FC236}">
                  <a16:creationId xmlns:a16="http://schemas.microsoft.com/office/drawing/2014/main" id="{155FF695-F227-E255-77B9-A24FEEE59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348" y="4042784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F700B-DFC7-4FB0-934A-082E04D76591}"/>
              </a:ext>
            </a:extLst>
          </p:cNvPr>
          <p:cNvSpPr txBox="1"/>
          <p:nvPr/>
        </p:nvSpPr>
        <p:spPr>
          <a:xfrm>
            <a:off x="4718185" y="3075057"/>
            <a:ext cx="275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03</a:t>
            </a:r>
            <a:r>
              <a:rPr lang="ko-KR" altLang="en-US" sz="4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Bold" panose="00000800000000000000" pitchFamily="2" charset="-127"/>
              </a:rPr>
              <a:t> 주요기능</a:t>
            </a:r>
            <a:endParaRPr lang="en-US" altLang="ko-KR" sz="40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FDED51-AF40-491F-9DFD-36002E636A23}"/>
              </a:ext>
            </a:extLst>
          </p:cNvPr>
          <p:cNvGrpSpPr/>
          <p:nvPr/>
        </p:nvGrpSpPr>
        <p:grpSpPr>
          <a:xfrm>
            <a:off x="685700" y="1046447"/>
            <a:ext cx="3688936" cy="502011"/>
            <a:chOff x="900850" y="604156"/>
            <a:chExt cx="3688936" cy="5020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70AD52-F14E-44F1-9CA4-704D58A07A0A}"/>
                </a:ext>
              </a:extLst>
            </p:cNvPr>
            <p:cNvSpPr txBox="1"/>
            <p:nvPr/>
          </p:nvSpPr>
          <p:spPr>
            <a:xfrm>
              <a:off x="900850" y="604156"/>
              <a:ext cx="24440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HINT: </a:t>
              </a:r>
              <a:r>
                <a:rPr lang="ko-KR" altLang="en-US" sz="16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투자 정보 플랫폼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D3453-C53F-4F3F-AC9F-E16FA8188B68}"/>
                </a:ext>
              </a:extLst>
            </p:cNvPr>
            <p:cNvSpPr txBox="1"/>
            <p:nvPr/>
          </p:nvSpPr>
          <p:spPr>
            <a:xfrm>
              <a:off x="910475" y="875335"/>
              <a:ext cx="36793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Hana Investment Navigation Tool</a:t>
              </a:r>
              <a:endParaRPr lang="ko-KR" altLang="en-US" sz="9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44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D9241-7FE6-403B-9622-C35CB9026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주요기능</a:t>
            </a:r>
            <a:r>
              <a:rPr lang="en-US" altLang="ko-KR" dirty="0"/>
              <a:t> – </a:t>
            </a:r>
            <a:r>
              <a:rPr lang="ko-KR" altLang="en-US" dirty="0"/>
              <a:t>메인 페이지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7B3B1D-F52F-499A-A2D9-B24F05D4B073}"/>
              </a:ext>
            </a:extLst>
          </p:cNvPr>
          <p:cNvGrpSpPr/>
          <p:nvPr/>
        </p:nvGrpSpPr>
        <p:grpSpPr>
          <a:xfrm>
            <a:off x="606535" y="1176058"/>
            <a:ext cx="2257921" cy="487164"/>
            <a:chOff x="5311057" y="5772151"/>
            <a:chExt cx="2257921" cy="48716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7CDFFAD-B61C-4808-999C-B23C33D24D1E}"/>
                </a:ext>
              </a:extLst>
            </p:cNvPr>
            <p:cNvGrpSpPr/>
            <p:nvPr/>
          </p:nvGrpSpPr>
          <p:grpSpPr>
            <a:xfrm>
              <a:off x="5311057" y="5827315"/>
              <a:ext cx="1741972" cy="432000"/>
              <a:chOff x="4780534" y="5289787"/>
              <a:chExt cx="2446085" cy="524011"/>
            </a:xfrm>
          </p:grpSpPr>
          <p:sp>
            <p:nvSpPr>
              <p:cNvPr id="24" name="矩形 8">
                <a:extLst>
                  <a:ext uri="{FF2B5EF4-FFF2-40B4-BE49-F238E27FC236}">
                    <a16:creationId xmlns:a16="http://schemas.microsoft.com/office/drawing/2014/main" id="{FA783D99-8CE0-498D-BD55-E5B053305984}"/>
                  </a:ext>
                </a:extLst>
              </p:cNvPr>
              <p:cNvSpPr/>
              <p:nvPr/>
            </p:nvSpPr>
            <p:spPr bwMode="auto">
              <a:xfrm>
                <a:off x="4840999" y="5345486"/>
                <a:ext cx="2385620" cy="4683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25" name="矩形 10">
                <a:extLst>
                  <a:ext uri="{FF2B5EF4-FFF2-40B4-BE49-F238E27FC236}">
                    <a16:creationId xmlns:a16="http://schemas.microsoft.com/office/drawing/2014/main" id="{5EE97BB4-5719-4A49-8256-7DC2494A4E9D}"/>
                  </a:ext>
                </a:extLst>
              </p:cNvPr>
              <p:cNvSpPr/>
              <p:nvPr/>
            </p:nvSpPr>
            <p:spPr bwMode="auto">
              <a:xfrm>
                <a:off x="4780534" y="5289787"/>
                <a:ext cx="2371192" cy="468312"/>
              </a:xfrm>
              <a:prstGeom prst="rect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D195E8-2253-415B-882D-8AA7D88EDC6A}"/>
                </a:ext>
              </a:extLst>
            </p:cNvPr>
            <p:cNvSpPr txBox="1"/>
            <p:nvPr/>
          </p:nvSpPr>
          <p:spPr>
            <a:xfrm>
              <a:off x="5343843" y="5772151"/>
              <a:ext cx="2225135" cy="4693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Bold" panose="00000800000000000000" pitchFamily="2" charset="-127"/>
                </a:rPr>
                <a:t>급상승 키워드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35E70F-6478-72B9-39F3-998085C0F79E}"/>
              </a:ext>
            </a:extLst>
          </p:cNvPr>
          <p:cNvGrpSpPr/>
          <p:nvPr/>
        </p:nvGrpSpPr>
        <p:grpSpPr>
          <a:xfrm>
            <a:off x="1224197" y="3249492"/>
            <a:ext cx="2502145" cy="907076"/>
            <a:chOff x="1485063" y="3292784"/>
            <a:chExt cx="2502145" cy="907076"/>
          </a:xfrm>
        </p:grpSpPr>
        <p:sp>
          <p:nvSpPr>
            <p:cNvPr id="26" name="화살표: 갈매기형 수장 2">
              <a:extLst>
                <a:ext uri="{FF2B5EF4-FFF2-40B4-BE49-F238E27FC236}">
                  <a16:creationId xmlns:a16="http://schemas.microsoft.com/office/drawing/2014/main" id="{DAA1EBAC-078C-67D6-CB9E-D1243C5D3CE8}"/>
                </a:ext>
              </a:extLst>
            </p:cNvPr>
            <p:cNvSpPr/>
            <p:nvPr/>
          </p:nvSpPr>
          <p:spPr>
            <a:xfrm>
              <a:off x="1485063" y="3292784"/>
              <a:ext cx="2502145" cy="907076"/>
            </a:xfrm>
            <a:prstGeom prst="chevron">
              <a:avLst/>
            </a:prstGeom>
            <a:solidFill>
              <a:srgbClr val="233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6C5FE6-AFFB-7A6B-2382-0A3F5604D585}"/>
                </a:ext>
              </a:extLst>
            </p:cNvPr>
            <p:cNvSpPr txBox="1"/>
            <p:nvPr/>
          </p:nvSpPr>
          <p:spPr>
            <a:xfrm>
              <a:off x="1604535" y="3314766"/>
              <a:ext cx="2286000" cy="793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뉴스  </a:t>
              </a:r>
              <a:r>
                <a:rPr lang="ko-KR" altLang="en-US" b="1" spc="-150" dirty="0" err="1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크롤링</a:t>
              </a:r>
              <a:endParaRPr lang="en-US" altLang="ko-KR" b="1" spc="-15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네이버  </a:t>
              </a:r>
              <a:r>
                <a:rPr lang="ko-KR" altLang="en-US" sz="1400" spc="-150" dirty="0" err="1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기업・종목분석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  탭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)</a:t>
              </a:r>
              <a:endParaRPr lang="ko-KR" altLang="en-US" sz="1400" spc="-15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7153398-B093-DA66-E9A2-CCB7D9AABBE8}"/>
              </a:ext>
            </a:extLst>
          </p:cNvPr>
          <p:cNvGrpSpPr/>
          <p:nvPr/>
        </p:nvGrpSpPr>
        <p:grpSpPr>
          <a:xfrm>
            <a:off x="3568562" y="3249492"/>
            <a:ext cx="2518486" cy="907076"/>
            <a:chOff x="1485063" y="3292784"/>
            <a:chExt cx="2518486" cy="907076"/>
          </a:xfrm>
        </p:grpSpPr>
        <p:sp>
          <p:nvSpPr>
            <p:cNvPr id="29" name="화살표: 갈매기형 수장 38">
              <a:extLst>
                <a:ext uri="{FF2B5EF4-FFF2-40B4-BE49-F238E27FC236}">
                  <a16:creationId xmlns:a16="http://schemas.microsoft.com/office/drawing/2014/main" id="{639D586D-DB1A-B6A4-17AB-B3EC19A61A0F}"/>
                </a:ext>
              </a:extLst>
            </p:cNvPr>
            <p:cNvSpPr/>
            <p:nvPr/>
          </p:nvSpPr>
          <p:spPr>
            <a:xfrm>
              <a:off x="1485063" y="3292784"/>
              <a:ext cx="2502145" cy="907076"/>
            </a:xfrm>
            <a:prstGeom prst="chevron">
              <a:avLst/>
            </a:prstGeom>
            <a:solidFill>
              <a:srgbClr val="5CB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1647C0-2E4E-B70D-F270-9010496F3A7E}"/>
                </a:ext>
              </a:extLst>
            </p:cNvPr>
            <p:cNvSpPr txBox="1"/>
            <p:nvPr/>
          </p:nvSpPr>
          <p:spPr>
            <a:xfrm>
              <a:off x="1717549" y="3479150"/>
              <a:ext cx="2286000" cy="45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-15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rPr>
                <a:t>데이터베이스 적재</a:t>
              </a:r>
            </a:p>
          </p:txBody>
        </p:sp>
      </p:grpSp>
      <p:grpSp>
        <p:nvGrpSpPr>
          <p:cNvPr id="3094" name="그룹 3093">
            <a:extLst>
              <a:ext uri="{FF2B5EF4-FFF2-40B4-BE49-F238E27FC236}">
                <a16:creationId xmlns:a16="http://schemas.microsoft.com/office/drawing/2014/main" id="{326151B7-F672-7DF5-8EF1-93B049540B65}"/>
              </a:ext>
            </a:extLst>
          </p:cNvPr>
          <p:cNvGrpSpPr/>
          <p:nvPr/>
        </p:nvGrpSpPr>
        <p:grpSpPr>
          <a:xfrm>
            <a:off x="5912927" y="3249492"/>
            <a:ext cx="4846510" cy="907076"/>
            <a:chOff x="5912927" y="3249492"/>
            <a:chExt cx="4846510" cy="90707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7D131FB-6E17-9FCD-45CC-42DE22C1F328}"/>
                </a:ext>
              </a:extLst>
            </p:cNvPr>
            <p:cNvGrpSpPr/>
            <p:nvPr/>
          </p:nvGrpSpPr>
          <p:grpSpPr>
            <a:xfrm>
              <a:off x="5912927" y="3249492"/>
              <a:ext cx="2502145" cy="907076"/>
              <a:chOff x="1485063" y="3292784"/>
              <a:chExt cx="2502145" cy="907076"/>
            </a:xfrm>
          </p:grpSpPr>
          <p:sp>
            <p:nvSpPr>
              <p:cNvPr id="55" name="화살표: 갈매기형 수장 41">
                <a:extLst>
                  <a:ext uri="{FF2B5EF4-FFF2-40B4-BE49-F238E27FC236}">
                    <a16:creationId xmlns:a16="http://schemas.microsoft.com/office/drawing/2014/main" id="{E9F8DD4B-33D7-35F1-A293-D1EB4ADF63B0}"/>
                  </a:ext>
                </a:extLst>
              </p:cNvPr>
              <p:cNvSpPr/>
              <p:nvPr/>
            </p:nvSpPr>
            <p:spPr>
              <a:xfrm>
                <a:off x="1485063" y="3292784"/>
                <a:ext cx="2502145" cy="907076"/>
              </a:xfrm>
              <a:prstGeom prst="chevron">
                <a:avLst/>
              </a:prstGeom>
              <a:solidFill>
                <a:srgbClr val="233F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DD99F8-4732-5985-BF41-0016FB2DA910}"/>
                  </a:ext>
                </a:extLst>
              </p:cNvPr>
              <p:cNvSpPr txBox="1"/>
              <p:nvPr/>
            </p:nvSpPr>
            <p:spPr>
              <a:xfrm>
                <a:off x="1656613" y="3482695"/>
                <a:ext cx="2286000" cy="459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spc="-150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텍스트 마이닝</a:t>
                </a:r>
                <a:endParaRPr lang="en-US" altLang="ko-KR" b="1" spc="-15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6DE894-DC73-08EB-D39E-6563B8FB90A9}"/>
                </a:ext>
              </a:extLst>
            </p:cNvPr>
            <p:cNvGrpSpPr/>
            <p:nvPr/>
          </p:nvGrpSpPr>
          <p:grpSpPr>
            <a:xfrm>
              <a:off x="8257292" y="3249492"/>
              <a:ext cx="2502145" cy="907076"/>
              <a:chOff x="1485063" y="3292784"/>
              <a:chExt cx="2502145" cy="907076"/>
            </a:xfrm>
          </p:grpSpPr>
          <p:sp>
            <p:nvSpPr>
              <p:cNvPr id="79" name="화살표: 갈매기형 수장 44">
                <a:extLst>
                  <a:ext uri="{FF2B5EF4-FFF2-40B4-BE49-F238E27FC236}">
                    <a16:creationId xmlns:a16="http://schemas.microsoft.com/office/drawing/2014/main" id="{A328DF7C-0701-F287-B88F-D2CC6C4E70F5}"/>
                  </a:ext>
                </a:extLst>
              </p:cNvPr>
              <p:cNvSpPr/>
              <p:nvPr/>
            </p:nvSpPr>
            <p:spPr>
              <a:xfrm>
                <a:off x="1485063" y="3292784"/>
                <a:ext cx="2502145" cy="907076"/>
              </a:xfrm>
              <a:prstGeom prst="chevron">
                <a:avLst/>
              </a:prstGeom>
              <a:solidFill>
                <a:srgbClr val="5CBF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3538250-B923-91EE-8BAC-DAC328FC7E22}"/>
                  </a:ext>
                </a:extLst>
              </p:cNvPr>
              <p:cNvSpPr txBox="1"/>
              <p:nvPr/>
            </p:nvSpPr>
            <p:spPr>
              <a:xfrm>
                <a:off x="1604535" y="3325040"/>
                <a:ext cx="2286000" cy="793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spc="-150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시각화</a:t>
                </a:r>
                <a:endParaRPr lang="en-US" altLang="ko-KR" b="1" spc="-15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spc="-150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(</a:t>
                </a:r>
                <a:r>
                  <a:rPr lang="ko-KR" altLang="en-US" sz="1400" spc="-150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워드 클라우드</a:t>
                </a:r>
                <a:r>
                  <a:rPr lang="en-US" altLang="ko-KR" sz="1400" spc="-150" dirty="0">
                    <a:solidFill>
                      <a:schemeClr val="bg1"/>
                    </a:solidFill>
                    <a:latin typeface="Noto Sans KR Medium" panose="020B0500000000000000" pitchFamily="34" charset="-128"/>
                    <a:ea typeface="Noto Sans KR Medium" panose="020B0500000000000000" pitchFamily="34" charset="-128"/>
                    <a:cs typeface="KoPubWorld돋움체 Medium" panose="00000600000000000000" pitchFamily="2" charset="-127"/>
                  </a:rPr>
                  <a:t>)</a:t>
                </a:r>
                <a:endParaRPr lang="ko-KR" altLang="en-US" sz="1400" spc="-15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3112" name="그룹 3111">
            <a:extLst>
              <a:ext uri="{FF2B5EF4-FFF2-40B4-BE49-F238E27FC236}">
                <a16:creationId xmlns:a16="http://schemas.microsoft.com/office/drawing/2014/main" id="{12C3929F-8820-561B-DA34-27BE40E75A7E}"/>
              </a:ext>
            </a:extLst>
          </p:cNvPr>
          <p:cNvGrpSpPr/>
          <p:nvPr/>
        </p:nvGrpSpPr>
        <p:grpSpPr>
          <a:xfrm>
            <a:off x="268360" y="1932748"/>
            <a:ext cx="11655280" cy="4417887"/>
            <a:chOff x="268360" y="1932748"/>
            <a:chExt cx="11655280" cy="4417887"/>
          </a:xfrm>
        </p:grpSpPr>
        <p:sp>
          <p:nvSpPr>
            <p:cNvPr id="3113" name="직사각형 3112">
              <a:extLst>
                <a:ext uri="{FF2B5EF4-FFF2-40B4-BE49-F238E27FC236}">
                  <a16:creationId xmlns:a16="http://schemas.microsoft.com/office/drawing/2014/main" id="{D34418CF-DDCD-407E-1C9C-480A2C24639A}"/>
                </a:ext>
              </a:extLst>
            </p:cNvPr>
            <p:cNvSpPr/>
            <p:nvPr/>
          </p:nvSpPr>
          <p:spPr>
            <a:xfrm>
              <a:off x="268360" y="1932748"/>
              <a:ext cx="11655280" cy="4417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114" name="Picture 2" descr="KoNLPy: 파이썬 한국어 NLP — KoNLPy 0.4.3 documentation">
              <a:extLst>
                <a:ext uri="{FF2B5EF4-FFF2-40B4-BE49-F238E27FC236}">
                  <a16:creationId xmlns:a16="http://schemas.microsoft.com/office/drawing/2014/main" id="{39DA63F1-D351-387B-5A1C-14AAD7D9A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13" y="2856683"/>
              <a:ext cx="887303" cy="111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5" name="Picture 4" descr="get ready - velog">
              <a:extLst>
                <a:ext uri="{FF2B5EF4-FFF2-40B4-BE49-F238E27FC236}">
                  <a16:creationId xmlns:a16="http://schemas.microsoft.com/office/drawing/2014/main" id="{F55F23F5-1528-845C-5931-D70498AD13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5" r="18293"/>
            <a:stretch/>
          </p:blipFill>
          <p:spPr bwMode="auto">
            <a:xfrm>
              <a:off x="8447384" y="2914224"/>
              <a:ext cx="1293046" cy="1102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16" name="사각형: 둥근 모서리 10">
              <a:extLst>
                <a:ext uri="{FF2B5EF4-FFF2-40B4-BE49-F238E27FC236}">
                  <a16:creationId xmlns:a16="http://schemas.microsoft.com/office/drawing/2014/main" id="{DD915972-8C9A-F934-3BB5-F4F860A59484}"/>
                </a:ext>
              </a:extLst>
            </p:cNvPr>
            <p:cNvSpPr/>
            <p:nvPr/>
          </p:nvSpPr>
          <p:spPr>
            <a:xfrm>
              <a:off x="7854197" y="2415754"/>
              <a:ext cx="3780262" cy="3648534"/>
            </a:xfrm>
            <a:prstGeom prst="roundRect">
              <a:avLst>
                <a:gd name="adj" fmla="val 4077"/>
              </a:avLst>
            </a:prstGeom>
            <a:noFill/>
            <a:ln w="28575">
              <a:solidFill>
                <a:srgbClr val="008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17" name="Picture 4" descr="Flask] Flask 기초">
              <a:extLst>
                <a:ext uri="{FF2B5EF4-FFF2-40B4-BE49-F238E27FC236}">
                  <a16:creationId xmlns:a16="http://schemas.microsoft.com/office/drawing/2014/main" id="{9B751FA8-1499-5ECB-CC1E-906441581E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9" t="30165" r="21231" b="28830"/>
            <a:stretch/>
          </p:blipFill>
          <p:spPr bwMode="auto">
            <a:xfrm>
              <a:off x="8716109" y="2025411"/>
              <a:ext cx="2141813" cy="82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18" name="사각형: 둥근 모서리 10">
              <a:extLst>
                <a:ext uri="{FF2B5EF4-FFF2-40B4-BE49-F238E27FC236}">
                  <a16:creationId xmlns:a16="http://schemas.microsoft.com/office/drawing/2014/main" id="{F7D42605-93D1-424A-6EE4-8B39BB94CE16}"/>
                </a:ext>
              </a:extLst>
            </p:cNvPr>
            <p:cNvSpPr/>
            <p:nvPr/>
          </p:nvSpPr>
          <p:spPr>
            <a:xfrm>
              <a:off x="557541" y="2419815"/>
              <a:ext cx="3908072" cy="3648534"/>
            </a:xfrm>
            <a:prstGeom prst="roundRect">
              <a:avLst>
                <a:gd name="adj" fmla="val 4077"/>
              </a:avLst>
            </a:prstGeom>
            <a:noFill/>
            <a:ln w="28575">
              <a:solidFill>
                <a:srgbClr val="0084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19" name="그림 3118">
              <a:extLst>
                <a:ext uri="{FF2B5EF4-FFF2-40B4-BE49-F238E27FC236}">
                  <a16:creationId xmlns:a16="http://schemas.microsoft.com/office/drawing/2014/main" id="{A6C49DD5-5EAB-E46D-F7E1-05B6712A9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9379" y="4164777"/>
              <a:ext cx="2370947" cy="796214"/>
            </a:xfrm>
            <a:prstGeom prst="rect">
              <a:avLst/>
            </a:prstGeom>
          </p:spPr>
        </p:pic>
        <p:sp>
          <p:nvSpPr>
            <p:cNvPr id="3120" name="오른쪽 화살표[R] 3119">
              <a:extLst>
                <a:ext uri="{FF2B5EF4-FFF2-40B4-BE49-F238E27FC236}">
                  <a16:creationId xmlns:a16="http://schemas.microsoft.com/office/drawing/2014/main" id="{E5DCDD03-B6D1-D629-B5C4-C78294C287B5}"/>
                </a:ext>
              </a:extLst>
            </p:cNvPr>
            <p:cNvSpPr/>
            <p:nvPr/>
          </p:nvSpPr>
          <p:spPr>
            <a:xfrm>
              <a:off x="4778192" y="3891587"/>
              <a:ext cx="2880000" cy="180000"/>
            </a:xfrm>
            <a:prstGeom prst="rightArrow">
              <a:avLst/>
            </a:prstGeom>
            <a:solidFill>
              <a:srgbClr val="2A3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21" name="왼쪽 화살표[L] 3120">
              <a:extLst>
                <a:ext uri="{FF2B5EF4-FFF2-40B4-BE49-F238E27FC236}">
                  <a16:creationId xmlns:a16="http://schemas.microsoft.com/office/drawing/2014/main" id="{C5FE20BA-39BB-C6CD-ED5A-272213DA21AC}"/>
                </a:ext>
              </a:extLst>
            </p:cNvPr>
            <p:cNvSpPr/>
            <p:nvPr/>
          </p:nvSpPr>
          <p:spPr>
            <a:xfrm>
              <a:off x="4761716" y="4472013"/>
              <a:ext cx="2880000" cy="180000"/>
            </a:xfrm>
            <a:prstGeom prst="leftArrow">
              <a:avLst/>
            </a:prstGeom>
            <a:solidFill>
              <a:srgbClr val="2A3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22" name="TextBox 3121">
              <a:extLst>
                <a:ext uri="{FF2B5EF4-FFF2-40B4-BE49-F238E27FC236}">
                  <a16:creationId xmlns:a16="http://schemas.microsoft.com/office/drawing/2014/main" id="{62E02764-518A-434E-2BA7-AABEC494AA44}"/>
                </a:ext>
              </a:extLst>
            </p:cNvPr>
            <p:cNvSpPr txBox="1"/>
            <p:nvPr/>
          </p:nvSpPr>
          <p:spPr>
            <a:xfrm>
              <a:off x="4905870" y="4525355"/>
              <a:ext cx="2635426" cy="39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5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키워드</a:t>
              </a:r>
              <a:r>
                <a:rPr kumimoji="1" lang="en-US" altLang="ko-KR" sz="15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,</a:t>
              </a:r>
              <a:r>
                <a:rPr kumimoji="1" lang="ko-KR" altLang="en-US" sz="15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 빈도수 반환</a:t>
              </a:r>
              <a:endParaRPr kumimoji="1" lang="ko-Kore-KR" altLang="en-US" sz="1500" spc="-150" dirty="0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endParaRPr>
            </a:p>
          </p:txBody>
        </p:sp>
        <p:sp>
          <p:nvSpPr>
            <p:cNvPr id="3123" name="TextBox 3122">
              <a:extLst>
                <a:ext uri="{FF2B5EF4-FFF2-40B4-BE49-F238E27FC236}">
                  <a16:creationId xmlns:a16="http://schemas.microsoft.com/office/drawing/2014/main" id="{E75BACC3-B937-DAF8-6240-85CF8F4D81ED}"/>
                </a:ext>
              </a:extLst>
            </p:cNvPr>
            <p:cNvSpPr txBox="1"/>
            <p:nvPr/>
          </p:nvSpPr>
          <p:spPr>
            <a:xfrm>
              <a:off x="7825911" y="5025172"/>
              <a:ext cx="3908072" cy="9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0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형태소 분석기를 통해 명사 추출</a:t>
              </a:r>
              <a:endParaRPr kumimoji="1" lang="en-US" altLang="ko-KR" sz="2000" spc="-150" dirty="0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000" spc="-150" dirty="0" err="1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불용어</a:t>
              </a:r>
              <a:r>
                <a:rPr kumimoji="1" lang="ko-KR" altLang="en-US" sz="20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 처리</a:t>
              </a:r>
              <a:r>
                <a:rPr kumimoji="1" lang="en-US" altLang="ko-KR" sz="20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(</a:t>
              </a:r>
              <a:r>
                <a:rPr kumimoji="1" lang="ko-KR" altLang="en-US" sz="20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약 </a:t>
              </a:r>
              <a:r>
                <a:rPr kumimoji="1" lang="en-US" altLang="ko-KR" sz="20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2000</a:t>
              </a:r>
              <a:r>
                <a:rPr kumimoji="1" lang="ko-KR" altLang="en-US" sz="20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단어</a:t>
              </a:r>
              <a:r>
                <a:rPr kumimoji="1" lang="en-US" altLang="ko-KR" sz="2000" spc="-150" dirty="0">
                  <a:solidFill>
                    <a:srgbClr val="181818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spc="-150" dirty="0">
                <a:solidFill>
                  <a:srgbClr val="18181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KoPubWorld돋움체 Medium" panose="00000600000000000000" pitchFamily="2" charset="-127"/>
              </a:endParaRPr>
            </a:p>
          </p:txBody>
        </p:sp>
        <p:pic>
          <p:nvPicPr>
            <p:cNvPr id="3124" name="그림 3123">
              <a:extLst>
                <a:ext uri="{FF2B5EF4-FFF2-40B4-BE49-F238E27FC236}">
                  <a16:creationId xmlns:a16="http://schemas.microsoft.com/office/drawing/2014/main" id="{1BDFF861-6D78-5B95-E423-FCEE72AE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686" y="2025608"/>
              <a:ext cx="2390573" cy="832914"/>
            </a:xfrm>
            <a:prstGeom prst="rect">
              <a:avLst/>
            </a:prstGeom>
          </p:spPr>
        </p:pic>
        <p:pic>
          <p:nvPicPr>
            <p:cNvPr id="3125" name="그림 3124">
              <a:extLst>
                <a:ext uri="{FF2B5EF4-FFF2-40B4-BE49-F238E27FC236}">
                  <a16:creationId xmlns:a16="http://schemas.microsoft.com/office/drawing/2014/main" id="{BD7C4732-0D2B-8BD8-48CD-96A1137F7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876" y="3605845"/>
              <a:ext cx="1051131" cy="266526"/>
            </a:xfrm>
            <a:prstGeom prst="rect">
              <a:avLst/>
            </a:prstGeom>
          </p:spPr>
        </p:pic>
        <p:pic>
          <p:nvPicPr>
            <p:cNvPr id="3126" name="그림 3125">
              <a:extLst>
                <a:ext uri="{FF2B5EF4-FFF2-40B4-BE49-F238E27FC236}">
                  <a16:creationId xmlns:a16="http://schemas.microsoft.com/office/drawing/2014/main" id="{5620EA31-303E-05BD-14D2-39B0B826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71" y="3242490"/>
              <a:ext cx="3563493" cy="21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45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0.47252 -0.331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3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2">
      <a:majorFont>
        <a:latin typeface="KoPub돋움체 Bold"/>
        <a:ea typeface="KoPub돋움체 Bold"/>
        <a:cs typeface=""/>
      </a:majorFont>
      <a:minorFont>
        <a:latin typeface="KoPubWorld돋움체 Medium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181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18181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lnSpc>
            <a:spcPct val="150000"/>
          </a:lnSpc>
          <a:defRPr sz="1600" spc="-150" dirty="0" smtClean="0">
            <a:solidFill>
              <a:srgbClr val="181818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29960</TotalTime>
  <Words>1904</Words>
  <Application>Microsoft Macintosh PowerPoint</Application>
  <PresentationFormat>와이드스크린</PresentationFormat>
  <Paragraphs>284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Noto Sans KR</vt:lpstr>
      <vt:lpstr>함초롬바탕</vt:lpstr>
      <vt:lpstr>Arial</vt:lpstr>
      <vt:lpstr>Wingdings</vt:lpstr>
      <vt:lpstr>-apple-system</vt:lpstr>
      <vt:lpstr>Noto Sans KR Medium</vt:lpstr>
      <vt:lpstr>KoPubWorld돋움체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changsun.h</dc:creator>
  <cp:lastModifiedBy>이정환</cp:lastModifiedBy>
  <cp:revision>917</cp:revision>
  <dcterms:created xsi:type="dcterms:W3CDTF">2021-06-08T04:56:55Z</dcterms:created>
  <dcterms:modified xsi:type="dcterms:W3CDTF">2022-10-22T06:41:14Z</dcterms:modified>
</cp:coreProperties>
</file>